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8" r:id="rId1"/>
  </p:sldMasterIdLst>
  <p:notesMasterIdLst>
    <p:notesMasterId r:id="rId18"/>
  </p:notesMasterIdLst>
  <p:handoutMasterIdLst>
    <p:handoutMasterId r:id="rId19"/>
  </p:handoutMasterIdLst>
  <p:sldIdLst>
    <p:sldId id="874" r:id="rId2"/>
    <p:sldId id="1122" r:id="rId3"/>
    <p:sldId id="1141" r:id="rId4"/>
    <p:sldId id="1143" r:id="rId5"/>
    <p:sldId id="1144" r:id="rId6"/>
    <p:sldId id="1145" r:id="rId7"/>
    <p:sldId id="1151" r:id="rId8"/>
    <p:sldId id="1142" r:id="rId9"/>
    <p:sldId id="1148" r:id="rId10"/>
    <p:sldId id="1146" r:id="rId11"/>
    <p:sldId id="1149" r:id="rId12"/>
    <p:sldId id="1150" r:id="rId13"/>
    <p:sldId id="1074" r:id="rId14"/>
    <p:sldId id="1139" r:id="rId15"/>
    <p:sldId id="1140" r:id="rId16"/>
    <p:sldId id="929" r:id="rId17"/>
  </p:sldIdLst>
  <p:sldSz cx="9144000" cy="5143500" type="screen16x9"/>
  <p:notesSz cx="6761163" cy="9942513"/>
  <p:embeddedFontLst>
    <p:embeddedFont>
      <p:font typeface="Calibri" pitchFamily="34" charset="0"/>
      <p:regular r:id="rId20"/>
      <p:bold r:id="rId21"/>
      <p:italic r:id="rId22"/>
      <p:boldItalic r:id="rId23"/>
    </p:embeddedFont>
    <p:embeddedFont>
      <p:font typeface="微软雅黑" pitchFamily="34" charset="-122"/>
      <p:regular r:id="rId24"/>
      <p:bold r:id="rId25"/>
    </p:embeddedFont>
    <p:embeddedFont>
      <p:font typeface="Verdana" pitchFamily="34" charset="0"/>
      <p:regular r:id="rId26"/>
      <p:bold r:id="rId27"/>
      <p:italic r:id="rId28"/>
      <p:boldItalic r:id="rId29"/>
    </p:embeddedFont>
    <p:embeddedFont>
      <p:font typeface="Lao UI" pitchFamily="34" charset="0"/>
      <p:regular r:id="rId30"/>
      <p:bold r:id="rId31"/>
    </p:embeddedFont>
    <p:embeddedFont>
      <p:font typeface="楷体" pitchFamily="49" charset="-122"/>
      <p:regular r:id="rId32"/>
    </p:embeddedFont>
    <p:embeddedFont>
      <p:font typeface="方正粗黑宋简体" pitchFamily="2" charset="-122"/>
      <p:regular r:id="rId33"/>
    </p:embeddedFont>
    <p:embeddedFont>
      <p:font typeface="Arial Unicode MS" pitchFamily="34" charset="-122"/>
      <p:regular r:id="rId34"/>
    </p:embeddedFont>
    <p:embeddedFont>
      <p:font typeface="华文新魏" pitchFamily="2" charset="-122"/>
      <p:regular r:id="rId35"/>
    </p:embeddedFont>
  </p:embeddedFontLst>
  <p:defaultTextStyle>
    <a:defPPr>
      <a:defRPr lang="zh-CN"/>
    </a:defPPr>
    <a:lvl1pPr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2pPr>
    <a:lvl3pPr marL="9144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3pPr>
    <a:lvl4pPr marL="13716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4pPr>
    <a:lvl5pPr marL="18288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5pPr>
    <a:lvl6pPr marL="2286000" algn="l" defTabSz="914400" rtl="0" eaLnBrk="1" latinLnBrk="0" hangingPunct="1">
      <a:defRPr sz="2800" b="1" kern="1200">
        <a:solidFill>
          <a:schemeClr val="tx1"/>
        </a:solidFill>
        <a:latin typeface="楷体_GB2312" pitchFamily="49" charset="-122"/>
        <a:ea typeface="楷体_GB2312" pitchFamily="49" charset="-122"/>
        <a:cs typeface="+mn-cs"/>
      </a:defRPr>
    </a:lvl6pPr>
    <a:lvl7pPr marL="2743200" algn="l" defTabSz="914400" rtl="0" eaLnBrk="1" latinLnBrk="0" hangingPunct="1">
      <a:defRPr sz="2800" b="1" kern="1200">
        <a:solidFill>
          <a:schemeClr val="tx1"/>
        </a:solidFill>
        <a:latin typeface="楷体_GB2312" pitchFamily="49" charset="-122"/>
        <a:ea typeface="楷体_GB2312" pitchFamily="49" charset="-122"/>
        <a:cs typeface="+mn-cs"/>
      </a:defRPr>
    </a:lvl7pPr>
    <a:lvl8pPr marL="3200400" algn="l" defTabSz="914400" rtl="0" eaLnBrk="1" latinLnBrk="0" hangingPunct="1">
      <a:defRPr sz="2800" b="1" kern="1200">
        <a:solidFill>
          <a:schemeClr val="tx1"/>
        </a:solidFill>
        <a:latin typeface="楷体_GB2312" pitchFamily="49" charset="-122"/>
        <a:ea typeface="楷体_GB2312" pitchFamily="49" charset="-122"/>
        <a:cs typeface="+mn-cs"/>
      </a:defRPr>
    </a:lvl8pPr>
    <a:lvl9pPr marL="3657600" algn="l" defTabSz="914400" rtl="0" eaLnBrk="1" latinLnBrk="0" hangingPunct="1">
      <a:defRPr sz="2800" b="1" kern="1200">
        <a:solidFill>
          <a:schemeClr val="tx1"/>
        </a:solidFill>
        <a:latin typeface="楷体_GB2312" pitchFamily="49" charset="-122"/>
        <a:ea typeface="楷体_GB2312" pitchFamily="49" charset="-122"/>
        <a:cs typeface="+mn-cs"/>
      </a:defRPr>
    </a:lvl9pPr>
  </p:defaultTextStyle>
  <p:extLst>
    <p:ext uri="{EFAFB233-063F-42B5-8137-9DF3F51BA10A}">
      <p15:sldGuideLst xmlns="" xmlns:p15="http://schemas.microsoft.com/office/powerpoint/2012/main">
        <p15:guide id="1" orient="horz" pos="1603">
          <p15:clr>
            <a:srgbClr val="A4A3A4"/>
          </p15:clr>
        </p15:guide>
        <p15:guide id="2" pos="2857">
          <p15:clr>
            <a:srgbClr val="A4A3A4"/>
          </p15:clr>
        </p15:guide>
      </p15:sldGuideLst>
    </p:ext>
    <p:ext uri="{2D200454-40CA-4A62-9FC3-DE9A4176ACB9}">
      <p15:notesGuideLst xmlns=""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70C0"/>
    <a:srgbClr val="F13B89"/>
    <a:srgbClr val="0066FF"/>
    <a:srgbClr val="8AA1AB"/>
    <a:srgbClr val="1A88D7"/>
    <a:srgbClr val="4DC1A7"/>
    <a:srgbClr val="1A87D6"/>
    <a:srgbClr val="1A87D4"/>
    <a:srgbClr val="1B89D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711" autoAdjust="0"/>
    <p:restoredTop sz="92832" autoAdjust="0"/>
  </p:normalViewPr>
  <p:slideViewPr>
    <p:cSldViewPr snapToGrid="0">
      <p:cViewPr varScale="1">
        <p:scale>
          <a:sx n="110" d="100"/>
          <a:sy n="110" d="100"/>
        </p:scale>
        <p:origin x="-204" y="-90"/>
      </p:cViewPr>
      <p:guideLst>
        <p:guide orient="horz" pos="1603"/>
        <p:guide pos="285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9" d="100"/>
          <a:sy n="79" d="100"/>
        </p:scale>
        <p:origin x="-4074" y="-102"/>
      </p:cViewPr>
      <p:guideLst>
        <p:guide orient="horz" pos="3131"/>
        <p:guide pos="212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 xmlns:a16="http://schemas.microsoft.com/office/drawing/2014/main" id="{8FAA48DE-5461-4329-AAA7-3807FC08D2B2}"/>
              </a:ext>
            </a:extLst>
          </p:cNvPr>
          <p:cNvSpPr>
            <a:spLocks noGrp="1" noChangeArrowheads="1"/>
          </p:cNvSpPr>
          <p:nvPr>
            <p:ph type="hdr" sz="quarter"/>
          </p:nvPr>
        </p:nvSpPr>
        <p:spPr bwMode="auto">
          <a:xfrm>
            <a:off x="0" y="0"/>
            <a:ext cx="29289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76803" name="Rectangle 3">
            <a:extLst>
              <a:ext uri="{FF2B5EF4-FFF2-40B4-BE49-F238E27FC236}">
                <a16:creationId xmlns="" xmlns:a16="http://schemas.microsoft.com/office/drawing/2014/main" id="{ECEBA2C4-EDD0-4AB5-8064-44F124FC4345}"/>
              </a:ext>
            </a:extLst>
          </p:cNvPr>
          <p:cNvSpPr>
            <a:spLocks noGrp="1" noChangeArrowheads="1"/>
          </p:cNvSpPr>
          <p:nvPr>
            <p:ph type="dt" sz="quarter" idx="1"/>
          </p:nvPr>
        </p:nvSpPr>
        <p:spPr bwMode="auto">
          <a:xfrm>
            <a:off x="3830638" y="0"/>
            <a:ext cx="29289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宋体" pitchFamily="2" charset="-122"/>
              </a:defRPr>
            </a:lvl1pPr>
          </a:lstStyle>
          <a:p>
            <a:pPr>
              <a:defRPr/>
            </a:pPr>
            <a:endParaRPr lang="en-US" altLang="zh-CN"/>
          </a:p>
        </p:txBody>
      </p:sp>
      <p:sp>
        <p:nvSpPr>
          <p:cNvPr id="76804" name="Rectangle 4">
            <a:extLst>
              <a:ext uri="{FF2B5EF4-FFF2-40B4-BE49-F238E27FC236}">
                <a16:creationId xmlns="" xmlns:a16="http://schemas.microsoft.com/office/drawing/2014/main" id="{E3047993-1277-434A-9D07-A420ADABA71C}"/>
              </a:ext>
            </a:extLst>
          </p:cNvPr>
          <p:cNvSpPr>
            <a:spLocks noGrp="1" noChangeArrowheads="1"/>
          </p:cNvSpPr>
          <p:nvPr>
            <p:ph type="ftr" sz="quarter" idx="2"/>
          </p:nvPr>
        </p:nvSpPr>
        <p:spPr bwMode="auto">
          <a:xfrm>
            <a:off x="0" y="9442450"/>
            <a:ext cx="292893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76805" name="Rectangle 5">
            <a:extLst>
              <a:ext uri="{FF2B5EF4-FFF2-40B4-BE49-F238E27FC236}">
                <a16:creationId xmlns="" xmlns:a16="http://schemas.microsoft.com/office/drawing/2014/main" id="{962382EE-82F9-4E7B-80F3-5692BC0D608B}"/>
              </a:ext>
            </a:extLst>
          </p:cNvPr>
          <p:cNvSpPr>
            <a:spLocks noGrp="1" noChangeArrowheads="1"/>
          </p:cNvSpPr>
          <p:nvPr>
            <p:ph type="sldNum" sz="quarter" idx="3"/>
          </p:nvPr>
        </p:nvSpPr>
        <p:spPr bwMode="auto">
          <a:xfrm>
            <a:off x="3830638" y="9442450"/>
            <a:ext cx="292893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ea typeface="宋体" pitchFamily="2" charset="-122"/>
              </a:defRPr>
            </a:lvl1pPr>
          </a:lstStyle>
          <a:p>
            <a:fld id="{ECB09481-CA3E-4A9C-B506-0FF457FF0E80}" type="slidenum">
              <a:rPr lang="en-US" altLang="zh-CN"/>
              <a:pPr/>
              <a:t>‹#›</a:t>
            </a:fld>
            <a:endParaRPr lang="en-US" altLang="zh-CN"/>
          </a:p>
        </p:txBody>
      </p:sp>
    </p:spTree>
    <p:extLst>
      <p:ext uri="{BB962C8B-B14F-4D97-AF65-F5344CB8AC3E}">
        <p14:creationId xmlns="" xmlns:p14="http://schemas.microsoft.com/office/powerpoint/2010/main" val="3178108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a:extLst>
              <a:ext uri="{FF2B5EF4-FFF2-40B4-BE49-F238E27FC236}">
                <a16:creationId xmlns="" xmlns:a16="http://schemas.microsoft.com/office/drawing/2014/main" id="{40249696-F369-4C6A-9B4B-1FA73C5A2FE3}"/>
              </a:ext>
            </a:extLst>
          </p:cNvPr>
          <p:cNvSpPr>
            <a:spLocks noGrp="1" noChangeArrowheads="1"/>
          </p:cNvSpPr>
          <p:nvPr>
            <p:ph type="hdr" sz="quarter"/>
          </p:nvPr>
        </p:nvSpPr>
        <p:spPr bwMode="auto">
          <a:xfrm>
            <a:off x="0" y="0"/>
            <a:ext cx="29289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216067" name="Rectangle 3">
            <a:extLst>
              <a:ext uri="{FF2B5EF4-FFF2-40B4-BE49-F238E27FC236}">
                <a16:creationId xmlns="" xmlns:a16="http://schemas.microsoft.com/office/drawing/2014/main" id="{8F0874B1-8869-47BC-AFD9-7255973305B2}"/>
              </a:ext>
            </a:extLst>
          </p:cNvPr>
          <p:cNvSpPr>
            <a:spLocks noGrp="1" noChangeArrowheads="1"/>
          </p:cNvSpPr>
          <p:nvPr>
            <p:ph type="dt" idx="1"/>
          </p:nvPr>
        </p:nvSpPr>
        <p:spPr bwMode="auto">
          <a:xfrm>
            <a:off x="3830638" y="0"/>
            <a:ext cx="29289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宋体" pitchFamily="2" charset="-122"/>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66675" y="746125"/>
            <a:ext cx="6629400" cy="37290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6069" name="Rectangle 5">
            <a:extLst>
              <a:ext uri="{FF2B5EF4-FFF2-40B4-BE49-F238E27FC236}">
                <a16:creationId xmlns="" xmlns:a16="http://schemas.microsoft.com/office/drawing/2014/main" id="{45BF1B2C-89B6-4097-A12C-E90E33153819}"/>
              </a:ext>
            </a:extLst>
          </p:cNvPr>
          <p:cNvSpPr>
            <a:spLocks noGrp="1" noChangeArrowheads="1"/>
          </p:cNvSpPr>
          <p:nvPr>
            <p:ph type="body" sz="quarter" idx="3"/>
          </p:nvPr>
        </p:nvSpPr>
        <p:spPr bwMode="auto">
          <a:xfrm>
            <a:off x="676275" y="4722813"/>
            <a:ext cx="5408613"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16070" name="Rectangle 6">
            <a:extLst>
              <a:ext uri="{FF2B5EF4-FFF2-40B4-BE49-F238E27FC236}">
                <a16:creationId xmlns="" xmlns:a16="http://schemas.microsoft.com/office/drawing/2014/main" id="{17BC5F8D-57D2-4346-90A9-6743B12D6DDE}"/>
              </a:ext>
            </a:extLst>
          </p:cNvPr>
          <p:cNvSpPr>
            <a:spLocks noGrp="1" noChangeArrowheads="1"/>
          </p:cNvSpPr>
          <p:nvPr>
            <p:ph type="ftr" sz="quarter" idx="4"/>
          </p:nvPr>
        </p:nvSpPr>
        <p:spPr bwMode="auto">
          <a:xfrm>
            <a:off x="0" y="9444038"/>
            <a:ext cx="29289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216071" name="Rectangle 7">
            <a:extLst>
              <a:ext uri="{FF2B5EF4-FFF2-40B4-BE49-F238E27FC236}">
                <a16:creationId xmlns="" xmlns:a16="http://schemas.microsoft.com/office/drawing/2014/main" id="{680B25EC-F817-4DC5-AFC2-E2CE642173E6}"/>
              </a:ext>
            </a:extLst>
          </p:cNvPr>
          <p:cNvSpPr>
            <a:spLocks noGrp="1" noChangeArrowheads="1"/>
          </p:cNvSpPr>
          <p:nvPr>
            <p:ph type="sldNum" sz="quarter" idx="5"/>
          </p:nvPr>
        </p:nvSpPr>
        <p:spPr bwMode="auto">
          <a:xfrm>
            <a:off x="3830638" y="9444038"/>
            <a:ext cx="29289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ea typeface="宋体" pitchFamily="2" charset="-122"/>
              </a:defRPr>
            </a:lvl1pPr>
          </a:lstStyle>
          <a:p>
            <a:fld id="{55720BCF-07B4-47B0-9400-B5466ECD52DA}" type="slidenum">
              <a:rPr lang="en-US" altLang="zh-CN"/>
              <a:pPr/>
              <a:t>‹#›</a:t>
            </a:fld>
            <a:endParaRPr lang="en-US" altLang="zh-CN"/>
          </a:p>
        </p:txBody>
      </p:sp>
    </p:spTree>
    <p:extLst>
      <p:ext uri="{BB962C8B-B14F-4D97-AF65-F5344CB8AC3E}">
        <p14:creationId xmlns="" xmlns:p14="http://schemas.microsoft.com/office/powerpoint/2010/main" val="2186737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1</a:t>
            </a:fld>
            <a:endParaRPr lang="en-US" altLang="zh-CN"/>
          </a:p>
        </p:txBody>
      </p:sp>
    </p:spTree>
    <p:extLst>
      <p:ext uri="{BB962C8B-B14F-4D97-AF65-F5344CB8AC3E}">
        <p14:creationId xmlns="" xmlns:p14="http://schemas.microsoft.com/office/powerpoint/2010/main" val="9092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3</a:t>
            </a:fld>
            <a:endParaRPr lang="en-US" altLang="zh-CN"/>
          </a:p>
        </p:txBody>
      </p:sp>
    </p:spTree>
    <p:extLst>
      <p:ext uri="{BB962C8B-B14F-4D97-AF65-F5344CB8AC3E}">
        <p14:creationId xmlns="" xmlns:p14="http://schemas.microsoft.com/office/powerpoint/2010/main" val="205833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4</a:t>
            </a:fld>
            <a:endParaRPr lang="en-US" altLang="zh-CN"/>
          </a:p>
        </p:txBody>
      </p:sp>
    </p:spTree>
    <p:extLst>
      <p:ext uri="{BB962C8B-B14F-4D97-AF65-F5344CB8AC3E}">
        <p14:creationId xmlns="" xmlns:p14="http://schemas.microsoft.com/office/powerpoint/2010/main" val="204187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5</a:t>
            </a:fld>
            <a:endParaRPr lang="en-US" altLang="zh-CN"/>
          </a:p>
        </p:txBody>
      </p:sp>
    </p:spTree>
    <p:extLst>
      <p:ext uri="{BB962C8B-B14F-4D97-AF65-F5344CB8AC3E}">
        <p14:creationId xmlns="" xmlns:p14="http://schemas.microsoft.com/office/powerpoint/2010/main" val="222097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6</a:t>
            </a:fld>
            <a:endParaRPr lang="en-US" altLang="zh-CN"/>
          </a:p>
        </p:txBody>
      </p:sp>
    </p:spTree>
    <p:extLst>
      <p:ext uri="{BB962C8B-B14F-4D97-AF65-F5344CB8AC3E}">
        <p14:creationId xmlns="" xmlns:p14="http://schemas.microsoft.com/office/powerpoint/2010/main" val="1034311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16</a:t>
            </a:fld>
            <a:endParaRPr lang="en-US" altLang="zh-CN"/>
          </a:p>
        </p:txBody>
      </p:sp>
    </p:spTree>
    <p:extLst>
      <p:ext uri="{BB962C8B-B14F-4D97-AF65-F5344CB8AC3E}">
        <p14:creationId xmlns="" xmlns:p14="http://schemas.microsoft.com/office/powerpoint/2010/main" val="133559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AE4D70D-C169-4C16-B30C-EA9D5B35B152}"/>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3B4F7608-3F39-448B-BA11-F99D3684F757}" type="datetimeFigureOut">
              <a:rPr lang="zh-CN" altLang="en-US"/>
              <a:pPr>
                <a:defRPr/>
              </a:pPr>
              <a:t>2023/1/16</a:t>
            </a:fld>
            <a:endParaRPr lang="zh-CN" altLang="en-US"/>
          </a:p>
        </p:txBody>
      </p:sp>
      <p:sp>
        <p:nvSpPr>
          <p:cNvPr id="5" name="页脚占位符 4">
            <a:extLst>
              <a:ext uri="{FF2B5EF4-FFF2-40B4-BE49-F238E27FC236}">
                <a16:creationId xmlns="" xmlns:a16="http://schemas.microsoft.com/office/drawing/2014/main" id="{E80B7E04-379B-4CE3-A0C3-2CC9B314AA7B}"/>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EDC784F2-9051-4716-B25C-3B6939DCC60C}"/>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C7C39536-0BE3-495B-9295-8826C2574A61}" type="slidenum">
              <a:rPr lang="zh-CN" altLang="en-US"/>
              <a:pPr/>
              <a:t>‹#›</a:t>
            </a:fld>
            <a:endParaRPr lang="zh-CN" altLang="en-US"/>
          </a:p>
        </p:txBody>
      </p:sp>
    </p:spTree>
    <p:extLst>
      <p:ext uri="{BB962C8B-B14F-4D97-AF65-F5344CB8AC3E}">
        <p14:creationId xmlns="" xmlns:p14="http://schemas.microsoft.com/office/powerpoint/2010/main" val="59441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3254443-3F0F-4514-8F40-6863B114B29A}"/>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A6E6AEF6-5193-4DB6-AA1C-06C31EE4A1ED}" type="datetimeFigureOut">
              <a:rPr lang="zh-CN" altLang="en-US"/>
              <a:pPr>
                <a:defRPr/>
              </a:pPr>
              <a:t>2023/1/16</a:t>
            </a:fld>
            <a:endParaRPr lang="zh-CN" altLang="en-US"/>
          </a:p>
        </p:txBody>
      </p:sp>
      <p:sp>
        <p:nvSpPr>
          <p:cNvPr id="5" name="页脚占位符 4">
            <a:extLst>
              <a:ext uri="{FF2B5EF4-FFF2-40B4-BE49-F238E27FC236}">
                <a16:creationId xmlns="" xmlns:a16="http://schemas.microsoft.com/office/drawing/2014/main" id="{9A4C23A6-C9F9-4668-80F0-D7C5A0953C2E}"/>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F1154030-32AF-41FC-AD57-651A81C60BAE}"/>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D3DD3C13-1DEC-4694-8DE9-2C28E15B527C}" type="slidenum">
              <a:rPr lang="zh-CN" altLang="en-US"/>
              <a:pPr/>
              <a:t>‹#›</a:t>
            </a:fld>
            <a:endParaRPr lang="zh-CN" altLang="en-US"/>
          </a:p>
        </p:txBody>
      </p:sp>
    </p:spTree>
    <p:extLst>
      <p:ext uri="{BB962C8B-B14F-4D97-AF65-F5344CB8AC3E}">
        <p14:creationId xmlns="" xmlns:p14="http://schemas.microsoft.com/office/powerpoint/2010/main" val="5891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B364BCA-3D6B-4BB9-BF9C-E379C054E04F}"/>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B4F06AAA-3080-4D5D-872F-BBC2C964DD40}" type="datetimeFigureOut">
              <a:rPr lang="zh-CN" altLang="en-US"/>
              <a:pPr>
                <a:defRPr/>
              </a:pPr>
              <a:t>2023/1/16</a:t>
            </a:fld>
            <a:endParaRPr lang="zh-CN" altLang="en-US"/>
          </a:p>
        </p:txBody>
      </p:sp>
      <p:sp>
        <p:nvSpPr>
          <p:cNvPr id="5" name="页脚占位符 4">
            <a:extLst>
              <a:ext uri="{FF2B5EF4-FFF2-40B4-BE49-F238E27FC236}">
                <a16:creationId xmlns="" xmlns:a16="http://schemas.microsoft.com/office/drawing/2014/main" id="{D08DBC93-CD3F-463C-AB0E-D463DC96B0A0}"/>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821FB5BA-5CBD-4D6C-8379-F71912D73A58}"/>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AC0441F8-5542-4A4B-B1B0-42B456DBF5BC}" type="slidenum">
              <a:rPr lang="zh-CN" altLang="en-US"/>
              <a:pPr/>
              <a:t>‹#›</a:t>
            </a:fld>
            <a:endParaRPr lang="zh-CN" altLang="en-US"/>
          </a:p>
        </p:txBody>
      </p:sp>
    </p:spTree>
    <p:extLst>
      <p:ext uri="{BB962C8B-B14F-4D97-AF65-F5344CB8AC3E}">
        <p14:creationId xmlns="" xmlns:p14="http://schemas.microsoft.com/office/powerpoint/2010/main" val="86505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3D2396B-5A3F-4C53-92E1-FDBEF7B9CD3F}"/>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67C4E42C-F3B2-4B58-A798-00C97BA75699}" type="datetimeFigureOut">
              <a:rPr lang="zh-CN" altLang="en-US"/>
              <a:pPr>
                <a:defRPr/>
              </a:pPr>
              <a:t>2023/1/16</a:t>
            </a:fld>
            <a:endParaRPr lang="zh-CN" altLang="en-US"/>
          </a:p>
        </p:txBody>
      </p:sp>
      <p:sp>
        <p:nvSpPr>
          <p:cNvPr id="5" name="页脚占位符 4">
            <a:extLst>
              <a:ext uri="{FF2B5EF4-FFF2-40B4-BE49-F238E27FC236}">
                <a16:creationId xmlns="" xmlns:a16="http://schemas.microsoft.com/office/drawing/2014/main" id="{10D3B355-DC38-4072-905E-04DF7A7C1310}"/>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9CDB1F03-F3DF-4DAF-95CD-63B38EA56A6E}"/>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1DC8E487-B719-4C4A-8B0A-44D53A21FBCA}" type="slidenum">
              <a:rPr lang="zh-CN" altLang="en-US"/>
              <a:pPr/>
              <a:t>‹#›</a:t>
            </a:fld>
            <a:endParaRPr lang="zh-CN" altLang="en-US"/>
          </a:p>
        </p:txBody>
      </p:sp>
    </p:spTree>
    <p:extLst>
      <p:ext uri="{BB962C8B-B14F-4D97-AF65-F5344CB8AC3E}">
        <p14:creationId xmlns="" xmlns:p14="http://schemas.microsoft.com/office/powerpoint/2010/main" val="277165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92B0A2CD-AE6F-4E72-AD13-5648DC398EBA}"/>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67EDEBA2-089B-43C4-B2FA-8F62357D6F1E}" type="datetimeFigureOut">
              <a:rPr lang="zh-CN" altLang="en-US"/>
              <a:pPr>
                <a:defRPr/>
              </a:pPr>
              <a:t>2023/1/16</a:t>
            </a:fld>
            <a:endParaRPr lang="zh-CN" altLang="en-US"/>
          </a:p>
        </p:txBody>
      </p:sp>
      <p:sp>
        <p:nvSpPr>
          <p:cNvPr id="5" name="页脚占位符 4">
            <a:extLst>
              <a:ext uri="{FF2B5EF4-FFF2-40B4-BE49-F238E27FC236}">
                <a16:creationId xmlns="" xmlns:a16="http://schemas.microsoft.com/office/drawing/2014/main" id="{2F4BDD38-7962-4650-93B8-88E7C43836EE}"/>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FB361572-AE31-4594-855E-3A85C1F5CD5A}"/>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78CE8BEC-CE67-4D8B-8783-6EB46637150E}" type="slidenum">
              <a:rPr lang="zh-CN" altLang="en-US"/>
              <a:pPr/>
              <a:t>‹#›</a:t>
            </a:fld>
            <a:endParaRPr lang="zh-CN" altLang="en-US"/>
          </a:p>
        </p:txBody>
      </p:sp>
    </p:spTree>
    <p:extLst>
      <p:ext uri="{BB962C8B-B14F-4D97-AF65-F5344CB8AC3E}">
        <p14:creationId xmlns="" xmlns:p14="http://schemas.microsoft.com/office/powerpoint/2010/main" val="336183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C2963692-E087-47EB-9E26-048957529D5B}"/>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7B189D74-EF4A-4713-ABB7-E82DDF703B4A}" type="datetimeFigureOut">
              <a:rPr lang="zh-CN" altLang="en-US"/>
              <a:pPr>
                <a:defRPr/>
              </a:pPr>
              <a:t>2023/1/16</a:t>
            </a:fld>
            <a:endParaRPr lang="zh-CN" altLang="en-US"/>
          </a:p>
        </p:txBody>
      </p:sp>
      <p:sp>
        <p:nvSpPr>
          <p:cNvPr id="6" name="页脚占位符 5">
            <a:extLst>
              <a:ext uri="{FF2B5EF4-FFF2-40B4-BE49-F238E27FC236}">
                <a16:creationId xmlns="" xmlns:a16="http://schemas.microsoft.com/office/drawing/2014/main" id="{B6299822-0457-4A1C-BBA3-1FD189776FE6}"/>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a:extLst>
              <a:ext uri="{FF2B5EF4-FFF2-40B4-BE49-F238E27FC236}">
                <a16:creationId xmlns="" xmlns:a16="http://schemas.microsoft.com/office/drawing/2014/main" id="{6DBF4BFA-B300-4332-B3B5-5B5DA398A7BC}"/>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C7104399-168D-4D8C-A660-E5130EE22BE8}" type="slidenum">
              <a:rPr lang="zh-CN" altLang="en-US"/>
              <a:pPr/>
              <a:t>‹#›</a:t>
            </a:fld>
            <a:endParaRPr lang="zh-CN" altLang="en-US"/>
          </a:p>
        </p:txBody>
      </p:sp>
    </p:spTree>
    <p:extLst>
      <p:ext uri="{BB962C8B-B14F-4D97-AF65-F5344CB8AC3E}">
        <p14:creationId xmlns="" xmlns:p14="http://schemas.microsoft.com/office/powerpoint/2010/main" val="351309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03B89F7-F1AF-45C9-8FF0-67A9EBC016F8}"/>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55C8B140-E58C-42D4-B435-34395D2B44EE}" type="datetimeFigureOut">
              <a:rPr lang="zh-CN" altLang="en-US"/>
              <a:pPr>
                <a:defRPr/>
              </a:pPr>
              <a:t>2023/1/16</a:t>
            </a:fld>
            <a:endParaRPr lang="zh-CN" altLang="en-US"/>
          </a:p>
        </p:txBody>
      </p:sp>
      <p:sp>
        <p:nvSpPr>
          <p:cNvPr id="8" name="页脚占位符 7">
            <a:extLst>
              <a:ext uri="{FF2B5EF4-FFF2-40B4-BE49-F238E27FC236}">
                <a16:creationId xmlns="" xmlns:a16="http://schemas.microsoft.com/office/drawing/2014/main" id="{09C70576-6574-4B64-AFCB-71F1C8C9D9F4}"/>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9" name="灯片编号占位符 8">
            <a:extLst>
              <a:ext uri="{FF2B5EF4-FFF2-40B4-BE49-F238E27FC236}">
                <a16:creationId xmlns="" xmlns:a16="http://schemas.microsoft.com/office/drawing/2014/main" id="{C8045522-8DBC-4B5E-B5CA-275C0A99231E}"/>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2AFC482D-C8CE-4DC6-80D0-8CD0105D513D}" type="slidenum">
              <a:rPr lang="zh-CN" altLang="en-US"/>
              <a:pPr/>
              <a:t>‹#›</a:t>
            </a:fld>
            <a:endParaRPr lang="zh-CN" altLang="en-US"/>
          </a:p>
        </p:txBody>
      </p:sp>
    </p:spTree>
    <p:extLst>
      <p:ext uri="{BB962C8B-B14F-4D97-AF65-F5344CB8AC3E}">
        <p14:creationId xmlns="" xmlns:p14="http://schemas.microsoft.com/office/powerpoint/2010/main" val="191197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BF3CEFF-EA55-4CC9-A4DC-159D5E981859}"/>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FFEA65C3-7DAB-4BC9-BCF3-8CD8B1449BDB}" type="datetimeFigureOut">
              <a:rPr lang="zh-CN" altLang="en-US"/>
              <a:pPr>
                <a:defRPr/>
              </a:pPr>
              <a:t>2023/1/16</a:t>
            </a:fld>
            <a:endParaRPr lang="zh-CN" altLang="en-US"/>
          </a:p>
        </p:txBody>
      </p:sp>
      <p:sp>
        <p:nvSpPr>
          <p:cNvPr id="4" name="页脚占位符 3">
            <a:extLst>
              <a:ext uri="{FF2B5EF4-FFF2-40B4-BE49-F238E27FC236}">
                <a16:creationId xmlns="" xmlns:a16="http://schemas.microsoft.com/office/drawing/2014/main" id="{AC42F4F8-4FC3-41AC-AF50-561C6ECB1D30}"/>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5" name="灯片编号占位符 4">
            <a:extLst>
              <a:ext uri="{FF2B5EF4-FFF2-40B4-BE49-F238E27FC236}">
                <a16:creationId xmlns="" xmlns:a16="http://schemas.microsoft.com/office/drawing/2014/main" id="{AFB7ADA3-5F01-4197-A081-5E3586B1551C}"/>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86268CE7-567E-4E63-96E6-CBF4353E8AF4}" type="slidenum">
              <a:rPr lang="zh-CN" altLang="en-US"/>
              <a:pPr/>
              <a:t>‹#›</a:t>
            </a:fld>
            <a:endParaRPr lang="zh-CN" altLang="en-US"/>
          </a:p>
        </p:txBody>
      </p:sp>
    </p:spTree>
    <p:extLst>
      <p:ext uri="{BB962C8B-B14F-4D97-AF65-F5344CB8AC3E}">
        <p14:creationId xmlns="" xmlns:p14="http://schemas.microsoft.com/office/powerpoint/2010/main" val="231161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a:extLst>
              <a:ext uri="{FF2B5EF4-FFF2-40B4-BE49-F238E27FC236}">
                <a16:creationId xmlns="" xmlns:a16="http://schemas.microsoft.com/office/drawing/2014/main" id="{FC1069CD-5800-49CD-970B-8C3905C99E66}"/>
              </a:ext>
            </a:extLst>
          </p:cNvPr>
          <p:cNvSpPr>
            <a:spLocks noGrp="1"/>
          </p:cNvSpPr>
          <p:nvPr>
            <p:ph type="sldNum" sz="quarter" idx="10"/>
          </p:nvPr>
        </p:nvSpPr>
        <p:spPr>
          <a:xfrm>
            <a:off x="6875463" y="4806554"/>
            <a:ext cx="2133600" cy="273844"/>
          </a:xfrm>
        </p:spPr>
        <p:txBody>
          <a:bodyPr/>
          <a:lstStyle>
            <a:lvl1pPr eaLnBrk="0" hangingPunct="0">
              <a:defRPr b="1">
                <a:latin typeface="楷体_GB2312" pitchFamily="49" charset="-122"/>
                <a:ea typeface="楷体_GB2312" pitchFamily="49" charset="-122"/>
              </a:defRPr>
            </a:lvl1pPr>
          </a:lstStyle>
          <a:p>
            <a:fld id="{1931722F-2EF4-4683-93DC-31716EDB77E3}" type="slidenum">
              <a:rPr lang="zh-CN" altLang="en-US"/>
              <a:pPr/>
              <a:t>‹#›</a:t>
            </a:fld>
            <a:endParaRPr lang="zh-CN" altLang="en-US"/>
          </a:p>
        </p:txBody>
      </p:sp>
    </p:spTree>
    <p:extLst>
      <p:ext uri="{BB962C8B-B14F-4D97-AF65-F5344CB8AC3E}">
        <p14:creationId xmlns="" xmlns:p14="http://schemas.microsoft.com/office/powerpoint/2010/main" val="4379554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980EAC44-DD21-498B-B988-434F37D01485}"/>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2E133ADD-CEDF-412E-8B3A-BB86F251A318}" type="datetimeFigureOut">
              <a:rPr lang="zh-CN" altLang="en-US"/>
              <a:pPr>
                <a:defRPr/>
              </a:pPr>
              <a:t>2023/1/16</a:t>
            </a:fld>
            <a:endParaRPr lang="zh-CN" altLang="en-US"/>
          </a:p>
        </p:txBody>
      </p:sp>
      <p:sp>
        <p:nvSpPr>
          <p:cNvPr id="6" name="页脚占位符 5">
            <a:extLst>
              <a:ext uri="{FF2B5EF4-FFF2-40B4-BE49-F238E27FC236}">
                <a16:creationId xmlns="" xmlns:a16="http://schemas.microsoft.com/office/drawing/2014/main" id="{DFF08445-3D5B-426D-85D9-7516A882FD61}"/>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a:extLst>
              <a:ext uri="{FF2B5EF4-FFF2-40B4-BE49-F238E27FC236}">
                <a16:creationId xmlns="" xmlns:a16="http://schemas.microsoft.com/office/drawing/2014/main" id="{45519F1B-C9DA-48D1-A5D9-5E45F477E93B}"/>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A3D67E78-7AE4-4F89-9A54-1F6D0C1652BB}" type="slidenum">
              <a:rPr lang="zh-CN" altLang="en-US"/>
              <a:pPr/>
              <a:t>‹#›</a:t>
            </a:fld>
            <a:endParaRPr lang="zh-CN" altLang="en-US"/>
          </a:p>
        </p:txBody>
      </p:sp>
    </p:spTree>
    <p:extLst>
      <p:ext uri="{BB962C8B-B14F-4D97-AF65-F5344CB8AC3E}">
        <p14:creationId xmlns="" xmlns:p14="http://schemas.microsoft.com/office/powerpoint/2010/main" val="423465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D75E49CA-4405-43C0-B1DD-A454F3FAF0A2}"/>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2954796A-7B8C-4A9B-8005-48B348D9E32B}" type="datetimeFigureOut">
              <a:rPr lang="zh-CN" altLang="en-US"/>
              <a:pPr>
                <a:defRPr/>
              </a:pPr>
              <a:t>2023/1/16</a:t>
            </a:fld>
            <a:endParaRPr lang="zh-CN" altLang="en-US"/>
          </a:p>
        </p:txBody>
      </p:sp>
      <p:sp>
        <p:nvSpPr>
          <p:cNvPr id="6" name="页脚占位符 5">
            <a:extLst>
              <a:ext uri="{FF2B5EF4-FFF2-40B4-BE49-F238E27FC236}">
                <a16:creationId xmlns="" xmlns:a16="http://schemas.microsoft.com/office/drawing/2014/main" id="{2E71713E-9823-4849-858B-F14BF7E7F56E}"/>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a:extLst>
              <a:ext uri="{FF2B5EF4-FFF2-40B4-BE49-F238E27FC236}">
                <a16:creationId xmlns="" xmlns:a16="http://schemas.microsoft.com/office/drawing/2014/main" id="{EFCEDA2E-E24A-4428-9FE0-209C0581368A}"/>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61BABB4F-0DD4-4D52-9036-5A0EEC3E4180}" type="slidenum">
              <a:rPr lang="zh-CN" altLang="en-US"/>
              <a:pPr/>
              <a:t>‹#›</a:t>
            </a:fld>
            <a:endParaRPr lang="zh-CN" altLang="en-US"/>
          </a:p>
        </p:txBody>
      </p:sp>
    </p:spTree>
    <p:extLst>
      <p:ext uri="{BB962C8B-B14F-4D97-AF65-F5344CB8AC3E}">
        <p14:creationId xmlns="" xmlns:p14="http://schemas.microsoft.com/office/powerpoint/2010/main" val="370766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05978"/>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457200" y="1200151"/>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CC05963-9BA4-4843-A7D2-69ADCDA680BB}"/>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ea typeface="宋体"/>
              </a:defRPr>
            </a:lvl1pPr>
          </a:lstStyle>
          <a:p>
            <a:pPr>
              <a:defRPr/>
            </a:pPr>
            <a:fld id="{191ED0E7-D8AB-40C7-9C36-6CA29B973CBF}" type="datetimeFigureOut">
              <a:rPr lang="zh-CN" altLang="en-US"/>
              <a:pPr>
                <a:defRPr/>
              </a:pPr>
              <a:t>2023/1/16</a:t>
            </a:fld>
            <a:endParaRPr lang="zh-CN" altLang="en-US"/>
          </a:p>
        </p:txBody>
      </p:sp>
      <p:sp>
        <p:nvSpPr>
          <p:cNvPr id="5" name="页脚占位符 4">
            <a:extLst>
              <a:ext uri="{FF2B5EF4-FFF2-40B4-BE49-F238E27FC236}">
                <a16:creationId xmlns="" xmlns:a16="http://schemas.microsoft.com/office/drawing/2014/main" id="{431E3F73-B92D-4CB9-805D-53EABCC72136}"/>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ea typeface="宋体"/>
              </a:defRPr>
            </a:lvl1pPr>
          </a:lstStyle>
          <a:p>
            <a:pPr>
              <a:defRPr/>
            </a:pPr>
            <a:endParaRPr lang="zh-CN" altLang="en-US"/>
          </a:p>
        </p:txBody>
      </p:sp>
      <p:sp>
        <p:nvSpPr>
          <p:cNvPr id="6" name="灯片编号占位符 5">
            <a:extLst>
              <a:ext uri="{FF2B5EF4-FFF2-40B4-BE49-F238E27FC236}">
                <a16:creationId xmlns="" xmlns:a16="http://schemas.microsoft.com/office/drawing/2014/main" id="{99729BDB-911E-4A18-BB20-B03C25336284}"/>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ea typeface="宋体" pitchFamily="2" charset="-122"/>
              </a:defRPr>
            </a:lvl1pPr>
          </a:lstStyle>
          <a:p>
            <a:fld id="{73909DE8-3CE6-41C2-BBEA-E8B5C11B916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4" name="Picture 18"/>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843" r="854"/>
          <a:stretch/>
        </p:blipFill>
        <p:spPr bwMode="auto">
          <a:xfrm>
            <a:off x="2319618" y="614364"/>
            <a:ext cx="6824382" cy="3655078"/>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Lst>
        </p:spPr>
      </p:pic>
      <p:sp>
        <p:nvSpPr>
          <p:cNvPr id="22" name="矩形 21"/>
          <p:cNvSpPr/>
          <p:nvPr/>
        </p:nvSpPr>
        <p:spPr>
          <a:xfrm>
            <a:off x="0" y="1721216"/>
            <a:ext cx="4834890" cy="1606931"/>
          </a:xfrm>
          <a:prstGeom prst="rect">
            <a:avLst/>
          </a:prstGeom>
          <a:gradFill flip="none" rotWithShape="1">
            <a:gsLst>
              <a:gs pos="0">
                <a:srgbClr val="4DC1A7">
                  <a:alpha val="78000"/>
                </a:srgbClr>
              </a:gs>
              <a:gs pos="100000">
                <a:srgbClr val="1A87D6">
                  <a:alpha val="90000"/>
                </a:srgbClr>
              </a:gs>
              <a:gs pos="100000">
                <a:srgbClr val="1A88D7">
                  <a:lumMod val="95000"/>
                  <a:lumOff val="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9"/>
          <p:cNvSpPr>
            <a:spLocks noChangeArrowheads="1"/>
          </p:cNvSpPr>
          <p:nvPr/>
        </p:nvSpPr>
        <p:spPr bwMode="auto">
          <a:xfrm>
            <a:off x="55884" y="2263071"/>
            <a:ext cx="46602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buClr>
                <a:schemeClr val="tx1"/>
              </a:buClr>
            </a:pPr>
            <a:r>
              <a:rPr lang="en-US" altLang="zh-CN" dirty="0" smtClean="0">
                <a:solidFill>
                  <a:schemeClr val="bg1"/>
                </a:solidFill>
                <a:latin typeface="微软雅黑" pitchFamily="34" charset="-122"/>
                <a:ea typeface="微软雅黑" pitchFamily="34" charset="-122"/>
              </a:rPr>
              <a:t>2023</a:t>
            </a:r>
            <a:r>
              <a:rPr lang="zh-CN" altLang="en-US" dirty="0" smtClean="0">
                <a:solidFill>
                  <a:schemeClr val="bg1"/>
                </a:solidFill>
                <a:latin typeface="微软雅黑" pitchFamily="34" charset="-122"/>
                <a:ea typeface="微软雅黑" pitchFamily="34" charset="-122"/>
              </a:rPr>
              <a:t>年度</a:t>
            </a:r>
            <a:r>
              <a:rPr lang="zh-CN" altLang="en-US" dirty="0">
                <a:solidFill>
                  <a:schemeClr val="bg1"/>
                </a:solidFill>
                <a:latin typeface="微软雅黑" pitchFamily="34" charset="-122"/>
                <a:ea typeface="微软雅黑" pitchFamily="34" charset="-122"/>
              </a:rPr>
              <a:t>申请相关注意事项</a:t>
            </a:r>
          </a:p>
        </p:txBody>
      </p:sp>
      <p:sp>
        <p:nvSpPr>
          <p:cNvPr id="25" name="矩形 24"/>
          <p:cNvSpPr/>
          <p:nvPr/>
        </p:nvSpPr>
        <p:spPr>
          <a:xfrm>
            <a:off x="2319618" y="4272130"/>
            <a:ext cx="682438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19618" y="568645"/>
            <a:ext cx="682438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99804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关于科研诚信与规范</a:t>
            </a:r>
          </a:p>
        </p:txBody>
      </p:sp>
      <p:sp>
        <p:nvSpPr>
          <p:cNvPr id="2" name="矩形 1">
            <a:extLst>
              <a:ext uri="{FF2B5EF4-FFF2-40B4-BE49-F238E27FC236}">
                <a16:creationId xmlns="" xmlns:a16="http://schemas.microsoft.com/office/drawing/2014/main" id="{30FBAFA2-78FE-4751-9961-3275469BF39A}"/>
              </a:ext>
            </a:extLst>
          </p:cNvPr>
          <p:cNvSpPr/>
          <p:nvPr/>
        </p:nvSpPr>
        <p:spPr>
          <a:xfrm>
            <a:off x="136062" y="760441"/>
            <a:ext cx="6408880" cy="4339650"/>
          </a:xfrm>
          <a:prstGeom prst="rect">
            <a:avLst/>
          </a:prstGeom>
        </p:spPr>
        <p:txBody>
          <a:bodyPr wrap="square">
            <a:spAutoFit/>
          </a:bodyPr>
          <a:lstStyle/>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个人信息真实（申请及参与），且</a:t>
            </a:r>
            <a:r>
              <a:rPr lang="zh-CN" altLang="en-US" sz="1800" dirty="0">
                <a:solidFill>
                  <a:srgbClr val="FF0000"/>
                </a:solidFill>
                <a:latin typeface="微软雅黑" panose="020B0503020204020204" pitchFamily="34" charset="-122"/>
                <a:ea typeface="微软雅黑" panose="020B0503020204020204" pitchFamily="34" charset="-122"/>
              </a:rPr>
              <a:t>唯一身份</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申请</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在项目申请受理阶段，基金委开展</a:t>
            </a:r>
            <a:r>
              <a:rPr lang="zh-CN" altLang="en-US" sz="1800" dirty="0">
                <a:solidFill>
                  <a:srgbClr val="FF0000"/>
                </a:solidFill>
                <a:latin typeface="微软雅黑" panose="020B0503020204020204" pitchFamily="34" charset="-122"/>
                <a:ea typeface="微软雅黑" panose="020B0503020204020204" pitchFamily="34" charset="-122"/>
              </a:rPr>
              <a:t>相似度检查</a:t>
            </a: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同一内容不得以</a:t>
            </a:r>
            <a:r>
              <a:rPr lang="zh-CN" altLang="en-US" sz="1600" b="0" dirty="0">
                <a:solidFill>
                  <a:srgbClr val="FF0000"/>
                </a:solidFill>
                <a:latin typeface="微软雅黑" panose="020B0503020204020204" pitchFamily="34" charset="-122"/>
                <a:ea typeface="微软雅黑" panose="020B0503020204020204" pitchFamily="34" charset="-122"/>
              </a:rPr>
              <a:t>任何形式</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重复申请</a:t>
            </a:r>
            <a:endPar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研究内容</a:t>
            </a: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应遵守学术界公认的学术道德和规范；如实填写工作基础和研究内容</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涉及科学伦理的，应提供</a:t>
            </a:r>
            <a:r>
              <a:rPr lang="zh-CN" altLang="en-US" sz="1600" b="0" dirty="0">
                <a:solidFill>
                  <a:srgbClr val="FF0000"/>
                </a:solidFill>
                <a:latin typeface="微软雅黑" panose="020B0503020204020204" pitchFamily="34" charset="-122"/>
                <a:ea typeface="微软雅黑" panose="020B0503020204020204" pitchFamily="34" charset="-122"/>
              </a:rPr>
              <a:t>伦理证明</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；留存研究工作的原始记录，备查</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研究论文</a:t>
            </a: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申请时规范列出所有作者署名，不篡改顺序</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科研成果发表论文时数据、图表等真实</a:t>
            </a:r>
          </a:p>
        </p:txBody>
      </p:sp>
      <p:pic>
        <p:nvPicPr>
          <p:cNvPr id="9" name="图片 1">
            <a:extLst>
              <a:ext uri="{FF2B5EF4-FFF2-40B4-BE49-F238E27FC236}">
                <a16:creationId xmlns="" xmlns:a16="http://schemas.microsoft.com/office/drawing/2014/main" id="{1673D2D5-5D8B-4F3C-8854-901E0F4D76D8}"/>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6296" y="3773302"/>
            <a:ext cx="1482285" cy="96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 xmlns:a16="http://schemas.microsoft.com/office/drawing/2014/main" id="{DF1E0D49-14FC-46BA-9EB9-44ACADA3A69A}"/>
              </a:ext>
            </a:extLst>
          </p:cNvPr>
          <p:cNvPicPr>
            <a:picLocks noChangeAspect="1"/>
          </p:cNvPicPr>
          <p:nvPr/>
        </p:nvPicPr>
        <p:blipFill>
          <a:blip r:embed="rId3" cstate="print"/>
          <a:stretch>
            <a:fillRect/>
          </a:stretch>
        </p:blipFill>
        <p:spPr>
          <a:xfrm>
            <a:off x="7232937" y="912792"/>
            <a:ext cx="1511616" cy="1078138"/>
          </a:xfrm>
          <a:prstGeom prst="rect">
            <a:avLst/>
          </a:prstGeom>
        </p:spPr>
      </p:pic>
      <p:pic>
        <p:nvPicPr>
          <p:cNvPr id="11" name="图片 10">
            <a:extLst>
              <a:ext uri="{FF2B5EF4-FFF2-40B4-BE49-F238E27FC236}">
                <a16:creationId xmlns="" xmlns:a16="http://schemas.microsoft.com/office/drawing/2014/main" id="{03E5976B-1706-4129-ACC1-6FEAFD52869E}"/>
              </a:ext>
            </a:extLst>
          </p:cNvPr>
          <p:cNvPicPr>
            <a:picLocks noChangeAspect="1"/>
          </p:cNvPicPr>
          <p:nvPr/>
        </p:nvPicPr>
        <p:blipFill>
          <a:blip r:embed="rId4" cstate="print"/>
          <a:stretch>
            <a:fillRect/>
          </a:stretch>
        </p:blipFill>
        <p:spPr>
          <a:xfrm>
            <a:off x="7236296" y="2370056"/>
            <a:ext cx="1508257" cy="921774"/>
          </a:xfrm>
          <a:prstGeom prst="rect">
            <a:avLst/>
          </a:prstGeom>
        </p:spPr>
      </p:pic>
    </p:spTree>
    <p:extLst>
      <p:ext uri="{BB962C8B-B14F-4D97-AF65-F5344CB8AC3E}">
        <p14:creationId xmlns="" xmlns:p14="http://schemas.microsoft.com/office/powerpoint/2010/main" val="384372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关于科研伦理和科技安全</a:t>
            </a:r>
          </a:p>
        </p:txBody>
      </p:sp>
      <p:sp>
        <p:nvSpPr>
          <p:cNvPr id="12" name="TextBox 1"/>
          <p:cNvSpPr txBox="1"/>
          <p:nvPr/>
        </p:nvSpPr>
        <p:spPr>
          <a:xfrm>
            <a:off x="467544" y="958370"/>
            <a:ext cx="8413564" cy="828240"/>
          </a:xfrm>
          <a:prstGeom prst="rect">
            <a:avLst/>
          </a:prstGeom>
          <a:noFill/>
        </p:spPr>
        <p:txBody>
          <a:bodyPr wrap="square" lIns="0" tIns="0" rIns="0" rtlCol="0">
            <a:spAutoFit/>
          </a:bodyPr>
          <a:lstStyle/>
          <a:p>
            <a:pPr>
              <a:lnSpc>
                <a:spcPct val="150000"/>
              </a:lnSpc>
              <a:tabLst>
                <a:tab pos="942975" algn="l"/>
                <a:tab pos="3943350" algn="l"/>
              </a:tabLst>
            </a:pP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项目申请涉及科研伦理与科技安全（如生物安全、信息安全等）的相关问题，申请人应当严格执行国家有关法律法规和伦理准则。</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同时</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按要求提供资质和</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保障承诺</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p:txBody>
      </p:sp>
      <p:sp>
        <p:nvSpPr>
          <p:cNvPr id="13" name="TextBox 1">
            <a:extLst>
              <a:ext uri="{FF2B5EF4-FFF2-40B4-BE49-F238E27FC236}">
                <a16:creationId xmlns="" xmlns:a16="http://schemas.microsoft.com/office/drawing/2014/main" id="{EF128792-CF43-4BB4-8108-B885F3ED364B}"/>
              </a:ext>
            </a:extLst>
          </p:cNvPr>
          <p:cNvSpPr txBox="1"/>
          <p:nvPr/>
        </p:nvSpPr>
        <p:spPr>
          <a:xfrm>
            <a:off x="429403" y="1817886"/>
            <a:ext cx="8413824" cy="3326680"/>
          </a:xfrm>
          <a:prstGeom prst="rect">
            <a:avLst/>
          </a:prstGeom>
          <a:noFill/>
        </p:spPr>
        <p:txBody>
          <a:bodyPr wrap="square" lIns="0" tIns="0" rIns="0" rtlCol="0">
            <a:spAutoFit/>
          </a:bodyPr>
          <a:lstStyle/>
          <a:p>
            <a:pPr>
              <a:lnSpc>
                <a:spcPct val="150000"/>
              </a:lnSpc>
            </a:pP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不同学部要求不一样</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r>
              <a:rPr lang="zh-CN" altLang="en-US" sz="1600" b="1" dirty="0">
                <a:solidFill>
                  <a:srgbClr val="FF0000"/>
                </a:solidFill>
                <a:latin typeface="微软雅黑" panose="020B0503020204020204" pitchFamily="34" charset="-122"/>
                <a:ea typeface="微软雅黑" panose="020B0503020204020204" pitchFamily="34" charset="-122"/>
                <a:cs typeface="微软雅黑" pitchFamily="18" charset="0"/>
              </a:rPr>
              <a:t>详细请参考</a:t>
            </a:r>
            <a:r>
              <a:rPr lang="en-US" altLang="zh-CN" sz="1600" b="1" dirty="0" smtClean="0">
                <a:solidFill>
                  <a:srgbClr val="FF0000"/>
                </a:solidFill>
                <a:latin typeface="微软雅黑" panose="020B0503020204020204" pitchFamily="34" charset="-122"/>
                <a:ea typeface="微软雅黑" panose="020B0503020204020204" pitchFamily="34" charset="-122"/>
                <a:cs typeface="微软雅黑" pitchFamily="18" charset="0"/>
              </a:rPr>
              <a:t>2023</a:t>
            </a:r>
            <a:r>
              <a:rPr lang="zh-CN" altLang="en-US" sz="1600" b="1" dirty="0" smtClean="0">
                <a:solidFill>
                  <a:srgbClr val="FF0000"/>
                </a:solidFill>
                <a:latin typeface="微软雅黑" panose="020B0503020204020204" pitchFamily="34" charset="-122"/>
                <a:ea typeface="微软雅黑" panose="020B0503020204020204" pitchFamily="34" charset="-122"/>
                <a:cs typeface="微软雅黑" pitchFamily="18" charset="0"/>
              </a:rPr>
              <a:t>年度</a:t>
            </a:r>
            <a:r>
              <a:rPr lang="zh-CN" altLang="en-US" sz="1600" b="1" dirty="0">
                <a:solidFill>
                  <a:srgbClr val="FF0000"/>
                </a:solidFill>
                <a:latin typeface="微软雅黑" panose="020B0503020204020204" pitchFamily="34" charset="-122"/>
                <a:ea typeface="微软雅黑" panose="020B0503020204020204" pitchFamily="34" charset="-122"/>
                <a:cs typeface="微软雅黑" pitchFamily="18" charset="0"/>
              </a:rPr>
              <a:t>指南</a:t>
            </a: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网址</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https://www.nsfc.gov.cn/publish/portal0/tab1398/</a:t>
            </a:r>
            <a:r>
              <a:rPr lang="en-US" altLang="zh-CN" sz="1600" b="1" dirty="0" smtClean="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cs typeface="微软雅黑" pitchFamily="18" charset="0"/>
              </a:rPr>
              <a:t>    </a:t>
            </a:r>
            <a:r>
              <a:rPr lang="en-US" altLang="zh-CN" sz="1600" b="1" i="1" dirty="0" err="1">
                <a:solidFill>
                  <a:schemeClr val="accent1"/>
                </a:solidFill>
                <a:latin typeface="微软雅黑" panose="020B0503020204020204" pitchFamily="34" charset="-122"/>
                <a:ea typeface="微软雅黑" panose="020B0503020204020204" pitchFamily="34" charset="-122"/>
                <a:cs typeface="微软雅黑" pitchFamily="18" charset="0"/>
              </a:rPr>
              <a:t>医学科学部</a:t>
            </a:r>
            <a:r>
              <a:rPr lang="en-US" altLang="zh-CN" sz="1600" b="1" i="1" dirty="0">
                <a:solidFill>
                  <a:schemeClr val="accent1"/>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请申请人和依托单位注意在项目申请及执行过程中严格遵守针对相关医学伦理和患者知情同意等问题的有关规定和要求,包括在申请书中提供所在单位或上级主管单位伦理委员会的纸质证明(</a:t>
            </a:r>
            <a:r>
              <a:rPr lang="en-US" altLang="zh-CN" sz="1600" b="1" dirty="0" err="1">
                <a:solidFill>
                  <a:srgbClr val="FF0000"/>
                </a:solidFill>
                <a:latin typeface="微软雅黑" panose="020B0503020204020204" pitchFamily="34" charset="-122"/>
                <a:ea typeface="微软雅黑" panose="020B0503020204020204" pitchFamily="34" charset="-122"/>
                <a:cs typeface="微软雅黑" pitchFamily="18" charset="0"/>
              </a:rPr>
              <a:t>电子版申请书应附扫描件</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cs typeface="微软雅黑" pitchFamily="18" charset="0"/>
              </a:rPr>
              <a:t>    </a:t>
            </a:r>
            <a:r>
              <a:rPr lang="en-US" altLang="zh-CN" sz="1600" b="1" i="1" dirty="0" err="1">
                <a:solidFill>
                  <a:schemeClr val="accent1"/>
                </a:solidFill>
                <a:latin typeface="微软雅黑" panose="020B0503020204020204" pitchFamily="34" charset="-122"/>
                <a:ea typeface="微软雅黑" panose="020B0503020204020204" pitchFamily="34" charset="-122"/>
                <a:cs typeface="微软雅黑" pitchFamily="18" charset="0"/>
              </a:rPr>
              <a:t>生命科学部</a:t>
            </a:r>
            <a:r>
              <a:rPr lang="en-US" altLang="zh-CN" sz="1600" b="1" i="1" dirty="0">
                <a:solidFill>
                  <a:schemeClr val="accent1"/>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err="1">
                <a:solidFill>
                  <a:srgbClr val="FF0000"/>
                </a:solidFill>
                <a:latin typeface="微软雅黑" panose="020B0503020204020204" pitchFamily="34" charset="-122"/>
                <a:ea typeface="微软雅黑" panose="020B0503020204020204" pitchFamily="34" charset="-122"/>
                <a:cs typeface="微软雅黑" pitchFamily="18" charset="0"/>
              </a:rPr>
              <a:t>多单位参与</a:t>
            </a: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的涉及伦理的相关研究申请需</a:t>
            </a:r>
            <a:r>
              <a:rPr lang="en-US" altLang="zh-CN" sz="1600" b="1" dirty="0" err="1">
                <a:solidFill>
                  <a:srgbClr val="FF0000"/>
                </a:solidFill>
                <a:latin typeface="微软雅黑" panose="020B0503020204020204" pitchFamily="34" charset="-122"/>
                <a:ea typeface="微软雅黑" panose="020B0503020204020204" pitchFamily="34" charset="-122"/>
                <a:cs typeface="微软雅黑" pitchFamily="18" charset="0"/>
              </a:rPr>
              <a:t>分别提供</a:t>
            </a: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各参与单位或上级主管部门伦理委员会审查批准的证明文件</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p:txBody>
      </p:sp>
    </p:spTree>
    <p:extLst>
      <p:ext uri="{BB962C8B-B14F-4D97-AF65-F5344CB8AC3E}">
        <p14:creationId xmlns="" xmlns:p14="http://schemas.microsoft.com/office/powerpoint/2010/main" val="354689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a:solidFill>
                  <a:srgbClr val="FFFFFF"/>
                </a:solidFill>
                <a:latin typeface="微软雅黑" pitchFamily="34" charset="-122"/>
                <a:ea typeface="微软雅黑" pitchFamily="34" charset="-122"/>
              </a:rPr>
              <a:t>2020</a:t>
            </a:r>
            <a:r>
              <a:rPr lang="zh-CN" altLang="en-US" sz="3600">
                <a:solidFill>
                  <a:srgbClr val="FFFFFF"/>
                </a:solidFill>
                <a:latin typeface="微软雅黑" pitchFamily="34" charset="-122"/>
                <a:ea typeface="微软雅黑" pitchFamily="34" charset="-122"/>
              </a:rPr>
              <a:t>年项目申请有关安排</a:t>
            </a:r>
            <a:endParaRPr lang="zh-CN" altLang="zh-CN" sz="3600" b="0">
              <a:solidFill>
                <a:srgbClr val="000000"/>
              </a:solidFill>
              <a:latin typeface="微软雅黑" pitchFamily="34" charset="-122"/>
              <a:ea typeface="微软雅黑" pitchFamily="34" charset="-122"/>
            </a:endParaRPr>
          </a:p>
        </p:txBody>
      </p:sp>
      <p:sp>
        <p:nvSpPr>
          <p:cNvPr id="104453" name="矩形 1"/>
          <p:cNvSpPr>
            <a:spLocks noChangeArrowheads="1"/>
          </p:cNvSpPr>
          <p:nvPr/>
        </p:nvSpPr>
        <p:spPr bwMode="auto">
          <a:xfrm>
            <a:off x="764796" y="1035816"/>
            <a:ext cx="7688325" cy="372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集中接收期：</a:t>
            </a:r>
            <a:r>
              <a:rPr lang="en-US" altLang="zh-CN" sz="1800"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2023</a:t>
            </a:r>
            <a:r>
              <a:rPr lang="zh-CN" altLang="en-US" sz="1800" dirty="0" smtClean="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年</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开始，</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16</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时截止</a:t>
            </a:r>
            <a:r>
              <a:rPr lang="zh-CN" altLang="en-US" sz="1800"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a:t>
            </a:r>
          </a:p>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申请阶段无纸化：</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所有项目均纳入无纸化申请范围</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，依托单位只需在线确认电子申请书及附件材料，无需报送纸质申请书。</a:t>
            </a:r>
          </a:p>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依托单位应从信息系统中下载</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2023</a:t>
            </a:r>
            <a:r>
              <a:rPr lang="zh-CN" altLang="en-US" sz="18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年度</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国家自然科学基金项目申请承诺书</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，法定代表人亲笔签名并加盖依托单位公章后，将电子扫描件上传至信息系统（</a:t>
            </a:r>
            <a:r>
              <a:rPr lang="zh-CN" altLang="en-US" sz="1800" u="sng"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本年度只需上传一次</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u="sng"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未在信息系统中上传电子扫描件的，基金委将不开放本年度该依托单位申请人在信息系统中的项目申请功能</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a:t>
            </a:r>
          </a:p>
        </p:txBody>
      </p:sp>
      <p:sp>
        <p:nvSpPr>
          <p:cNvPr id="5" name="标题 1"/>
          <p:cNvSpPr txBox="1">
            <a:spLocks/>
          </p:cNvSpPr>
          <p:nvPr/>
        </p:nvSpPr>
        <p:spPr>
          <a:xfrm>
            <a:off x="1373188" y="674875"/>
            <a:ext cx="4025672"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itchFamily="34" charset="-122"/>
              <a:ea typeface="微软雅黑" pitchFamily="34" charset="-122"/>
            </a:endParaRPr>
          </a:p>
        </p:txBody>
      </p:sp>
      <p:pic>
        <p:nvPicPr>
          <p:cNvPr id="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a:t>
            </a:r>
            <a:r>
              <a:rPr lang="en-US" altLang="zh-CN" sz="2400" dirty="0" smtClean="0">
                <a:solidFill>
                  <a:schemeClr val="accent1"/>
                </a:solidFill>
                <a:latin typeface="微软雅黑" pitchFamily="34" charset="-122"/>
                <a:ea typeface="微软雅黑" pitchFamily="34" charset="-122"/>
              </a:rPr>
              <a:t>2023</a:t>
            </a:r>
            <a:r>
              <a:rPr lang="zh-CN" altLang="en-US" sz="2400" dirty="0" smtClean="0">
                <a:solidFill>
                  <a:schemeClr val="accent1"/>
                </a:solidFill>
                <a:latin typeface="微软雅黑" pitchFamily="34" charset="-122"/>
                <a:ea typeface="微软雅黑" pitchFamily="34" charset="-122"/>
              </a:rPr>
              <a:t>年</a:t>
            </a:r>
            <a:r>
              <a:rPr lang="zh-CN" altLang="en-US" sz="2400" dirty="0">
                <a:solidFill>
                  <a:schemeClr val="accent1"/>
                </a:solidFill>
                <a:latin typeface="微软雅黑" pitchFamily="34" charset="-122"/>
                <a:ea typeface="微软雅黑" pitchFamily="34" charset="-122"/>
              </a:rPr>
              <a:t>项目申请有关安排</a:t>
            </a:r>
          </a:p>
        </p:txBody>
      </p:sp>
    </p:spTree>
    <p:extLst>
      <p:ext uri="{BB962C8B-B14F-4D97-AF65-F5344CB8AC3E}">
        <p14:creationId xmlns="" xmlns:p14="http://schemas.microsoft.com/office/powerpoint/2010/main" val="224445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矩形 1"/>
          <p:cNvSpPr>
            <a:spLocks noChangeArrowheads="1"/>
          </p:cNvSpPr>
          <p:nvPr/>
        </p:nvSpPr>
        <p:spPr bwMode="auto">
          <a:xfrm>
            <a:off x="6213551" y="935449"/>
            <a:ext cx="2487613" cy="125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国家重大科研仪器研制项目（自由申请）</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部分联合基金项目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sp>
        <p:nvSpPr>
          <p:cNvPr id="110598" name="矩形 1"/>
          <p:cNvSpPr>
            <a:spLocks noChangeArrowheads="1"/>
          </p:cNvSpPr>
          <p:nvPr/>
        </p:nvSpPr>
        <p:spPr bwMode="auto">
          <a:xfrm>
            <a:off x="3138530" y="935449"/>
            <a:ext cx="2976084" cy="3731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青年科学基金项目（含港澳）</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地区科学基金项目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优秀青年科学基金项目（含港澳）</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国家杰出青年科学基金项目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创新研究群体项目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基础科学中心项目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外国青年学者研究基金项目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数学天元基金</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sp>
        <p:nvSpPr>
          <p:cNvPr id="110599" name="矩形 1"/>
          <p:cNvSpPr>
            <a:spLocks noChangeArrowheads="1"/>
          </p:cNvSpPr>
          <p:nvPr/>
        </p:nvSpPr>
        <p:spPr bwMode="auto">
          <a:xfrm>
            <a:off x="636663" y="935449"/>
            <a:ext cx="223520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面上项目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重点项目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部分重大研究计划项目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重点国际（地区）合作研究项目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pic>
        <p:nvPicPr>
          <p:cNvPr id="11"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3" name="组合 12"/>
          <p:cNvGrpSpPr/>
          <p:nvPr/>
        </p:nvGrpSpPr>
        <p:grpSpPr>
          <a:xfrm>
            <a:off x="0" y="336175"/>
            <a:ext cx="1548004" cy="322732"/>
            <a:chOff x="0" y="336175"/>
            <a:chExt cx="1548004" cy="356348"/>
          </a:xfrm>
        </p:grpSpPr>
        <p:sp>
          <p:nvSpPr>
            <p:cNvPr id="14" name="矩形 13"/>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集中接受项目申请类型（</a:t>
            </a:r>
            <a:r>
              <a:rPr lang="en-US" altLang="zh-CN" sz="2400" dirty="0">
                <a:solidFill>
                  <a:schemeClr val="accent1"/>
                </a:solidFill>
                <a:latin typeface="微软雅黑" pitchFamily="34" charset="-122"/>
                <a:ea typeface="微软雅黑" pitchFamily="34" charset="-122"/>
              </a:rPr>
              <a:t>14</a:t>
            </a:r>
            <a:r>
              <a:rPr lang="zh-CN" altLang="en-US" sz="2400" dirty="0">
                <a:solidFill>
                  <a:schemeClr val="accent1"/>
                </a:solidFill>
                <a:latin typeface="微软雅黑" pitchFamily="34" charset="-122"/>
                <a:ea typeface="微软雅黑" pitchFamily="34" charset="-122"/>
              </a:rPr>
              <a:t>类）</a:t>
            </a:r>
          </a:p>
        </p:txBody>
      </p:sp>
      <p:sp>
        <p:nvSpPr>
          <p:cNvPr id="2" name="文本框 1"/>
          <p:cNvSpPr txBox="1"/>
          <p:nvPr/>
        </p:nvSpPr>
        <p:spPr>
          <a:xfrm>
            <a:off x="6622332" y="3513967"/>
            <a:ext cx="2078832" cy="523220"/>
          </a:xfrm>
          <a:prstGeom prst="rect">
            <a:avLst/>
          </a:prstGeom>
          <a:solidFill>
            <a:schemeClr val="accent1"/>
          </a:solid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以指南为准</a:t>
            </a:r>
          </a:p>
        </p:txBody>
      </p:sp>
    </p:spTree>
    <p:extLst>
      <p:ext uri="{BB962C8B-B14F-4D97-AF65-F5344CB8AC3E}">
        <p14:creationId xmlns="" xmlns:p14="http://schemas.microsoft.com/office/powerpoint/2010/main" val="97783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zh-CN" altLang="en-US" sz="3600" dirty="0">
                <a:solidFill>
                  <a:srgbClr val="FFFFFF"/>
                </a:solidFill>
                <a:latin typeface="微软雅黑" pitchFamily="34" charset="-122"/>
                <a:ea typeface="微软雅黑" pitchFamily="34" charset="-122"/>
              </a:rPr>
              <a:t>依托单位各类报告提交时间要求</a:t>
            </a:r>
            <a:endParaRPr lang="zh-CN" altLang="zh-CN" sz="3600" b="0" dirty="0">
              <a:solidFill>
                <a:srgbClr val="000000"/>
              </a:solidFill>
              <a:latin typeface="微软雅黑" pitchFamily="34" charset="-122"/>
              <a:ea typeface="微软雅黑" pitchFamily="34" charset="-122"/>
            </a:endParaRPr>
          </a:p>
        </p:txBody>
      </p:sp>
      <p:sp>
        <p:nvSpPr>
          <p:cNvPr id="111620" name="矩形 1"/>
          <p:cNvSpPr>
            <a:spLocks noChangeArrowheads="1"/>
          </p:cNvSpPr>
          <p:nvPr/>
        </p:nvSpPr>
        <p:spPr bwMode="auto">
          <a:xfrm>
            <a:off x="534988" y="1253098"/>
            <a:ext cx="7799387" cy="289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600"/>
              </a:spcBef>
              <a:spcAft>
                <a:spcPts val="600"/>
              </a:spcAft>
              <a:buClr>
                <a:schemeClr val="accent1"/>
              </a:buClr>
              <a:buSzPct val="100000"/>
              <a:buFont typeface="Wingdings"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项目进展报告：</a:t>
            </a:r>
            <a:r>
              <a:rPr lang="en-US" altLang="zh-CN" sz="1800" dirty="0" smtClean="0">
                <a:solidFill>
                  <a:srgbClr val="FF0000"/>
                </a:solidFill>
                <a:latin typeface="微软雅黑" pitchFamily="34" charset="-122"/>
                <a:ea typeface="微软雅黑" pitchFamily="34" charset="-122"/>
                <a:cs typeface="Arial Unicode MS" pitchFamily="34" charset="-122"/>
              </a:rPr>
              <a:t>2023</a:t>
            </a:r>
            <a:r>
              <a:rPr lang="zh-CN" altLang="en-US" sz="1800" dirty="0" smtClean="0">
                <a:solidFill>
                  <a:srgbClr val="FF0000"/>
                </a:solidFill>
                <a:latin typeface="微软雅黑" pitchFamily="34" charset="-122"/>
                <a:ea typeface="微软雅黑" pitchFamily="34" charset="-122"/>
                <a:cs typeface="Arial Unicode MS" pitchFamily="34" charset="-122"/>
              </a:rPr>
              <a:t>年</a:t>
            </a:r>
            <a:r>
              <a:rPr lang="en-US" altLang="zh-CN" sz="1800" dirty="0">
                <a:solidFill>
                  <a:srgbClr val="FF0000"/>
                </a:solidFill>
                <a:latin typeface="微软雅黑" pitchFamily="34" charset="-122"/>
                <a:ea typeface="微软雅黑" pitchFamily="34" charset="-122"/>
                <a:cs typeface="Arial Unicode MS" pitchFamily="34" charset="-122"/>
              </a:rPr>
              <a:t>1</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15</a:t>
            </a:r>
            <a:r>
              <a:rPr lang="zh-CN" altLang="en-US" sz="1800" dirty="0">
                <a:solidFill>
                  <a:srgbClr val="FF0000"/>
                </a:solidFill>
                <a:latin typeface="微软雅黑" pitchFamily="34" charset="-122"/>
                <a:ea typeface="微软雅黑" pitchFamily="34" charset="-122"/>
                <a:cs typeface="Arial Unicode MS" pitchFamily="34" charset="-122"/>
              </a:rPr>
              <a:t>日前</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提交电子报告，无需提交纸质材料。</a:t>
            </a:r>
          </a:p>
          <a:p>
            <a:pPr marL="342900" indent="-342900" algn="just" eaLnBrk="1" hangingPunct="1">
              <a:lnSpc>
                <a:spcPct val="150000"/>
              </a:lnSpc>
              <a:spcBef>
                <a:spcPts val="600"/>
              </a:spcBef>
              <a:spcAft>
                <a:spcPts val="600"/>
              </a:spcAft>
              <a:buClr>
                <a:schemeClr val="accent1"/>
              </a:buClr>
              <a:buSzPct val="100000"/>
              <a:buFont typeface="Wingdings" pitchFamily="2" charset="2"/>
              <a:buChar char="l"/>
            </a:pP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结题材料：</a:t>
            </a:r>
            <a:r>
              <a:rPr lang="en-US" altLang="zh-CN" sz="1800" dirty="0" smtClean="0">
                <a:solidFill>
                  <a:srgbClr val="FF0000"/>
                </a:solidFill>
                <a:latin typeface="微软雅黑" pitchFamily="34" charset="-122"/>
                <a:ea typeface="微软雅黑" pitchFamily="34" charset="-122"/>
                <a:cs typeface="Arial Unicode MS" pitchFamily="34" charset="-122"/>
              </a:rPr>
              <a:t>2023</a:t>
            </a:r>
            <a:r>
              <a:rPr lang="zh-CN" altLang="en-US" sz="1800" dirty="0" smtClean="0">
                <a:solidFill>
                  <a:srgbClr val="FF0000"/>
                </a:solidFill>
                <a:latin typeface="微软雅黑" pitchFamily="34" charset="-122"/>
                <a:ea typeface="微软雅黑" pitchFamily="34" charset="-122"/>
                <a:cs typeface="Arial Unicode MS" pitchFamily="34" charset="-122"/>
              </a:rPr>
              <a:t>年</a:t>
            </a:r>
            <a:r>
              <a:rPr lang="en-US" altLang="zh-CN" sz="1800" dirty="0">
                <a:solidFill>
                  <a:srgbClr val="FF0000"/>
                </a:solidFill>
                <a:latin typeface="微软雅黑" pitchFamily="34" charset="-122"/>
                <a:ea typeface="微软雅黑" pitchFamily="34" charset="-122"/>
                <a:cs typeface="Arial Unicode MS" pitchFamily="34" charset="-122"/>
              </a:rPr>
              <a:t>2</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smtClean="0">
                <a:solidFill>
                  <a:srgbClr val="FF0000"/>
                </a:solidFill>
                <a:latin typeface="微软雅黑" pitchFamily="34" charset="-122"/>
                <a:ea typeface="微软雅黑" pitchFamily="34" charset="-122"/>
                <a:cs typeface="Arial Unicode MS" pitchFamily="34" charset="-122"/>
              </a:rPr>
              <a:t>24</a:t>
            </a:r>
            <a:r>
              <a:rPr lang="zh-CN" altLang="en-US" sz="1800" dirty="0" smtClean="0">
                <a:solidFill>
                  <a:srgbClr val="FF0000"/>
                </a:solidFill>
                <a:latin typeface="微软雅黑" pitchFamily="34" charset="-122"/>
                <a:ea typeface="微软雅黑" pitchFamily="34" charset="-122"/>
                <a:cs typeface="Arial Unicode MS" pitchFamily="34" charset="-122"/>
              </a:rPr>
              <a:t>日前</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提交电子报告，</a:t>
            </a:r>
            <a:r>
              <a:rPr lang="en-US" altLang="zh-CN" sz="1800" dirty="0">
                <a:solidFill>
                  <a:srgbClr val="FF0000"/>
                </a:solidFill>
                <a:latin typeface="微软雅黑" pitchFamily="34" charset="-122"/>
                <a:ea typeface="微软雅黑" pitchFamily="34" charset="-122"/>
                <a:cs typeface="Arial Unicode MS" pitchFamily="34" charset="-122"/>
              </a:rPr>
              <a:t>3</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10</a:t>
            </a:r>
            <a:r>
              <a:rPr lang="zh-CN" altLang="en-US" sz="1800" dirty="0">
                <a:solidFill>
                  <a:srgbClr val="FF0000"/>
                </a:solidFill>
                <a:latin typeface="微软雅黑" pitchFamily="34" charset="-122"/>
                <a:ea typeface="微软雅黑" pitchFamily="34" charset="-122"/>
                <a:cs typeface="Arial Unicode MS" pitchFamily="34" charset="-122"/>
              </a:rPr>
              <a:t>日前</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报送纸质材料。</a:t>
            </a:r>
            <a:r>
              <a:rPr lang="zh-CN" altLang="en-US" sz="1800" dirty="0">
                <a:solidFill>
                  <a:schemeClr val="accent1"/>
                </a:solidFill>
                <a:latin typeface="微软雅黑" pitchFamily="34" charset="-122"/>
                <a:ea typeface="微软雅黑" pitchFamily="34" charset="-122"/>
                <a:cs typeface="Arial Unicode MS" pitchFamily="34" charset="-122"/>
              </a:rPr>
              <a:t>继续采用先提交电子版、电子版审核通过后再提交纸质版的工作模式</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（与计划书的提交模式相同）。</a:t>
            </a:r>
          </a:p>
          <a:p>
            <a:pPr marL="342900" indent="-342900" algn="just" eaLnBrk="1" hangingPunct="1">
              <a:lnSpc>
                <a:spcPct val="150000"/>
              </a:lnSpc>
              <a:spcBef>
                <a:spcPts val="600"/>
              </a:spcBef>
              <a:spcAft>
                <a:spcPts val="600"/>
              </a:spcAft>
              <a:buClr>
                <a:schemeClr val="accent1"/>
              </a:buClr>
              <a:buSzPct val="100000"/>
              <a:buFont typeface="Wingdings" pitchFamily="2" charset="2"/>
              <a:buChar char="l"/>
            </a:pP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管理工作年度报告：</a:t>
            </a:r>
            <a:r>
              <a:rPr lang="en-US" altLang="zh-CN" sz="1800" dirty="0" smtClean="0">
                <a:solidFill>
                  <a:srgbClr val="FF0000"/>
                </a:solidFill>
                <a:latin typeface="微软雅黑" pitchFamily="34" charset="-122"/>
                <a:ea typeface="微软雅黑" pitchFamily="34" charset="-122"/>
                <a:cs typeface="Arial Unicode MS" pitchFamily="34" charset="-122"/>
              </a:rPr>
              <a:t>2023</a:t>
            </a:r>
            <a:r>
              <a:rPr lang="zh-CN" altLang="en-US" sz="1800" dirty="0" smtClean="0">
                <a:solidFill>
                  <a:srgbClr val="FF0000"/>
                </a:solidFill>
                <a:latin typeface="微软雅黑" pitchFamily="34" charset="-122"/>
                <a:ea typeface="微软雅黑" pitchFamily="34" charset="-122"/>
                <a:cs typeface="Arial Unicode MS" pitchFamily="34" charset="-122"/>
              </a:rPr>
              <a:t>年</a:t>
            </a:r>
            <a:r>
              <a:rPr lang="en-US" altLang="zh-CN" sz="1800" dirty="0">
                <a:solidFill>
                  <a:srgbClr val="FF0000"/>
                </a:solidFill>
                <a:latin typeface="微软雅黑" pitchFamily="34" charset="-122"/>
                <a:ea typeface="微软雅黑" pitchFamily="34" charset="-122"/>
                <a:cs typeface="Arial Unicode MS" pitchFamily="34" charset="-122"/>
              </a:rPr>
              <a:t>4</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15</a:t>
            </a:r>
            <a:r>
              <a:rPr lang="zh-CN" altLang="en-US" sz="1800" dirty="0">
                <a:solidFill>
                  <a:srgbClr val="FF0000"/>
                </a:solidFill>
                <a:latin typeface="微软雅黑" pitchFamily="34" charset="-122"/>
                <a:ea typeface="微软雅黑" pitchFamily="34" charset="-122"/>
                <a:cs typeface="Arial Unicode MS" pitchFamily="34" charset="-122"/>
              </a:rPr>
              <a:t>日（</a:t>
            </a:r>
            <a:r>
              <a:rPr lang="en-US" altLang="zh-CN" sz="1800" dirty="0">
                <a:solidFill>
                  <a:srgbClr val="FF0000"/>
                </a:solidFill>
                <a:latin typeface="微软雅黑" pitchFamily="34" charset="-122"/>
                <a:ea typeface="微软雅黑" pitchFamily="34" charset="-122"/>
                <a:cs typeface="Arial Unicode MS" pitchFamily="34" charset="-122"/>
              </a:rPr>
              <a:t>16</a:t>
            </a:r>
            <a:r>
              <a:rPr lang="zh-CN" altLang="en-US" sz="1800" dirty="0">
                <a:solidFill>
                  <a:srgbClr val="FF0000"/>
                </a:solidFill>
                <a:latin typeface="微软雅黑" pitchFamily="34" charset="-122"/>
                <a:ea typeface="微软雅黑" pitchFamily="34" charset="-122"/>
                <a:cs typeface="Arial Unicode MS" pitchFamily="34" charset="-122"/>
              </a:rPr>
              <a:t>时以前）</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期间提交电子材料，无需提交纸质材料。</a:t>
            </a:r>
            <a:r>
              <a:rPr lang="zh-CN" altLang="en-US" sz="1800" u="sng" dirty="0">
                <a:solidFill>
                  <a:srgbClr val="FF0000"/>
                </a:solidFill>
                <a:latin typeface="微软雅黑" pitchFamily="34" charset="-122"/>
                <a:ea typeface="微软雅黑" pitchFamily="34" charset="-122"/>
                <a:cs typeface="Arial Unicode MS" pitchFamily="34" charset="-122"/>
              </a:rPr>
              <a:t>逾期未提交的，不开放次年申请</a:t>
            </a:r>
            <a:r>
              <a:rPr lang="zh-CN" altLang="en-US" sz="1800" u="sng" dirty="0">
                <a:solidFill>
                  <a:schemeClr val="tx1">
                    <a:lumMod val="65000"/>
                    <a:lumOff val="35000"/>
                  </a:schemeClr>
                </a:solidFill>
                <a:latin typeface="微软雅黑" pitchFamily="34" charset="-122"/>
                <a:ea typeface="微软雅黑" pitchFamily="34" charset="-122"/>
                <a:cs typeface="Arial Unicode MS" pitchFamily="34" charset="-122"/>
              </a:rPr>
              <a:t>。</a:t>
            </a:r>
          </a:p>
        </p:txBody>
      </p:sp>
      <p:sp>
        <p:nvSpPr>
          <p:cNvPr id="5" name="标题 1"/>
          <p:cNvSpPr txBox="1">
            <a:spLocks/>
          </p:cNvSpPr>
          <p:nvPr/>
        </p:nvSpPr>
        <p:spPr>
          <a:xfrm>
            <a:off x="4310838" y="831197"/>
            <a:ext cx="4409580"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itchFamily="34" charset="-122"/>
              <a:ea typeface="微软雅黑" pitchFamily="34" charset="-122"/>
            </a:endParaRPr>
          </a:p>
        </p:txBody>
      </p:sp>
      <p:pic>
        <p:nvPicPr>
          <p:cNvPr id="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依托单位应提交各类报告的时间</a:t>
            </a:r>
          </a:p>
        </p:txBody>
      </p:sp>
    </p:spTree>
    <p:extLst>
      <p:ext uri="{BB962C8B-B14F-4D97-AF65-F5344CB8AC3E}">
        <p14:creationId xmlns="" xmlns:p14="http://schemas.microsoft.com/office/powerpoint/2010/main" val="1435685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矩形 1"/>
          <p:cNvSpPr>
            <a:spLocks noChangeArrowheads="1"/>
          </p:cNvSpPr>
          <p:nvPr/>
        </p:nvSpPr>
        <p:spPr bwMode="auto">
          <a:xfrm>
            <a:off x="193358" y="706304"/>
            <a:ext cx="8755062"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spcBef>
                <a:spcPts val="600"/>
              </a:spcBef>
              <a:spcAft>
                <a:spcPts val="600"/>
              </a:spcAft>
              <a:buClr>
                <a:schemeClr val="accent1"/>
              </a:buClr>
              <a:buSzPct val="100000"/>
              <a:buFont typeface="Wingdings" pitchFamily="2" charset="2"/>
              <a:buChar char="l"/>
            </a:pPr>
            <a:r>
              <a:rPr lang="zh-CN" altLang="en-US" sz="1800" dirty="0">
                <a:solidFill>
                  <a:srgbClr val="FF0000"/>
                </a:solidFill>
                <a:latin typeface="微软雅黑" pitchFamily="34" charset="-122"/>
                <a:ea typeface="微软雅黑" pitchFamily="34" charset="-122"/>
                <a:cs typeface="Arial Unicode MS" pitchFamily="34" charset="-122"/>
              </a:rPr>
              <a:t>严格把关项目申请质量</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，精准解读</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要求</a:t>
            </a:r>
          </a:p>
          <a:p>
            <a:pPr marL="342900" indent="-342900" algn="just" eaLnBrk="1" hangingPunct="1">
              <a:spcBef>
                <a:spcPts val="600"/>
              </a:spcBef>
              <a:spcAft>
                <a:spcPts val="600"/>
              </a:spcAft>
              <a:buClr>
                <a:schemeClr val="accent1"/>
              </a:buClr>
              <a:buSzPct val="100000"/>
              <a:buFont typeface="Wingdings" pitchFamily="2" charset="2"/>
              <a:buChar char="l"/>
            </a:pP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en-US" altLang="zh-CN" sz="1800" dirty="0" smtClean="0">
                <a:solidFill>
                  <a:schemeClr val="tx1">
                    <a:lumMod val="50000"/>
                    <a:lumOff val="50000"/>
                  </a:schemeClr>
                </a:solidFill>
                <a:latin typeface="微软雅黑" pitchFamily="34" charset="-122"/>
                <a:ea typeface="微软雅黑" pitchFamily="34" charset="-122"/>
                <a:cs typeface="Arial Unicode MS" pitchFamily="34" charset="-122"/>
              </a:rPr>
              <a:t>2023</a:t>
            </a:r>
            <a:r>
              <a:rPr lang="zh-CN" altLang="en-US" sz="1800" dirty="0" smtClean="0">
                <a:solidFill>
                  <a:schemeClr val="tx1">
                    <a:lumMod val="50000"/>
                    <a:lumOff val="50000"/>
                  </a:schemeClr>
                </a:solidFill>
                <a:latin typeface="微软雅黑" pitchFamily="34" charset="-122"/>
                <a:ea typeface="微软雅黑" pitchFamily="34" charset="-122"/>
                <a:cs typeface="Arial Unicode MS" pitchFamily="34" charset="-122"/>
              </a:rPr>
              <a:t>年度</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项目指南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将分为上、下两册，联合基金项目指南内容在下册单列。请认真阅读，特别是“</a:t>
            </a:r>
            <a:r>
              <a:rPr lang="zh-CN" altLang="en-US" sz="1800" dirty="0">
                <a:solidFill>
                  <a:srgbClr val="FF0000"/>
                </a:solidFill>
                <a:latin typeface="微软雅黑" pitchFamily="34" charset="-122"/>
                <a:ea typeface="微软雅黑" pitchFamily="34" charset="-122"/>
                <a:cs typeface="Arial Unicode MS" pitchFamily="34" charset="-122"/>
              </a:rPr>
              <a:t>申请规定</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rgbClr val="FF0000"/>
                </a:solidFill>
                <a:latin typeface="微软雅黑" pitchFamily="34" charset="-122"/>
                <a:ea typeface="微软雅黑" pitchFamily="34" charset="-122"/>
                <a:cs typeface="Arial Unicode MS" pitchFamily="34" charset="-122"/>
              </a:rPr>
              <a:t>各科学部资助领域和注意事项</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”的有关内容。请关注</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中的共性要求（申请须知、限项申请规定等），同时认真阅读并遵守各学科（科学部、科学处、学科领域）以及各项目类型的个性要求</a:t>
            </a:r>
            <a:endPar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spcBef>
                <a:spcPts val="600"/>
              </a:spcBef>
              <a:spcAft>
                <a:spcPts val="600"/>
              </a:spcAft>
              <a:buClr>
                <a:schemeClr val="accent1"/>
              </a:buClr>
              <a:buSzPct val="100000"/>
              <a:buFont typeface="Wingdings" pitchFamily="2" charset="2"/>
              <a:buChar char="l"/>
            </a:pP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依托单位承担审核</a:t>
            </a:r>
            <a:r>
              <a:rPr lang="zh-CN" altLang="en-US" sz="1800" dirty="0">
                <a:solidFill>
                  <a:srgbClr val="FF0000"/>
                </a:solidFill>
                <a:latin typeface="微软雅黑" pitchFamily="34" charset="-122"/>
                <a:ea typeface="微软雅黑" pitchFamily="34" charset="-122"/>
                <a:cs typeface="Arial Unicode MS" pitchFamily="34" charset="-122"/>
              </a:rPr>
              <a:t>科技保密和科技安全</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内容的责任，在项目申请书、计划书和结题报告、研究成果报告中不得出现任何违反科技保密和科技安全规定的涉密信息、敏感信息，提醒本单位科技工作者提高科技保密和安全意识。</a:t>
            </a:r>
          </a:p>
          <a:p>
            <a:pPr marL="342900" indent="-342900" algn="just" eaLnBrk="1" hangingPunct="1">
              <a:spcBef>
                <a:spcPts val="600"/>
              </a:spcBef>
              <a:spcAft>
                <a:spcPts val="600"/>
              </a:spcAft>
              <a:buClr>
                <a:schemeClr val="accent1"/>
              </a:buClr>
              <a:buSzPct val="100000"/>
              <a:buFont typeface="Wingdings" pitchFamily="2" charset="2"/>
              <a:buChar char="l"/>
            </a:pP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指南</a:t>
            </a:r>
            <a:r>
              <a:rPr lang="en-US" altLang="zh-CN" sz="1800" dirty="0" smtClean="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smtClean="0">
                <a:solidFill>
                  <a:schemeClr val="tx1">
                    <a:lumMod val="50000"/>
                    <a:lumOff val="50000"/>
                  </a:schemeClr>
                </a:solidFill>
                <a:latin typeface="微软雅黑" pitchFamily="34" charset="-122"/>
                <a:ea typeface="微软雅黑" pitchFamily="34" charset="-122"/>
                <a:cs typeface="Arial Unicode MS" pitchFamily="34" charset="-122"/>
              </a:rPr>
              <a:t>已经在</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基金委网站公布。</a:t>
            </a:r>
            <a:r>
              <a:rPr lang="zh-CN" altLang="en-US" sz="1800" dirty="0">
                <a:solidFill>
                  <a:srgbClr val="FF0000"/>
                </a:solidFill>
                <a:latin typeface="微软雅黑" pitchFamily="34" charset="-122"/>
                <a:ea typeface="微软雅黑" pitchFamily="34" charset="-122"/>
                <a:cs typeface="Arial Unicode MS" pitchFamily="34" charset="-122"/>
              </a:rPr>
              <a:t>不在集中接收申请范围内的部分项目类型，项目指南将另行公布</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，请注意查阅基金委官方网站</a:t>
            </a:r>
            <a:endPar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spcBef>
                <a:spcPts val="600"/>
              </a:spcBef>
              <a:spcAft>
                <a:spcPts val="600"/>
              </a:spcAft>
              <a:buClr>
                <a:schemeClr val="accent1"/>
              </a:buClr>
              <a:buSzPct val="100000"/>
              <a:buFont typeface="Wingdings" pitchFamily="2" charset="2"/>
              <a:buChar char="l"/>
            </a:pP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对于随时受理申请的国际（地区）合作交流等项目，申请人应避开集中接收期提交申请</a:t>
            </a:r>
            <a:endPar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sp>
        <p:nvSpPr>
          <p:cNvPr id="5" name="标题 1"/>
          <p:cNvSpPr txBox="1">
            <a:spLocks/>
          </p:cNvSpPr>
          <p:nvPr/>
        </p:nvSpPr>
        <p:spPr>
          <a:xfrm>
            <a:off x="2179478" y="811026"/>
            <a:ext cx="3219515"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itchFamily="34" charset="-122"/>
              <a:ea typeface="微软雅黑" pitchFamily="34" charset="-122"/>
            </a:endParaRPr>
          </a:p>
        </p:txBody>
      </p:sp>
      <p:pic>
        <p:nvPicPr>
          <p:cNvPr id="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其他提醒事项</a:t>
            </a:r>
          </a:p>
        </p:txBody>
      </p:sp>
    </p:spTree>
    <p:extLst>
      <p:ext uri="{BB962C8B-B14F-4D97-AF65-F5344CB8AC3E}">
        <p14:creationId xmlns="" xmlns:p14="http://schemas.microsoft.com/office/powerpoint/2010/main" val="263318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TextBox 7"/>
          <p:cNvSpPr txBox="1">
            <a:spLocks noChangeArrowheads="1"/>
          </p:cNvSpPr>
          <p:nvPr/>
        </p:nvSpPr>
        <p:spPr bwMode="auto">
          <a:xfrm>
            <a:off x="6808429" y="3499432"/>
            <a:ext cx="156966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charset="-122"/>
              </a:defRPr>
            </a:lvl1pPr>
            <a:lvl2pPr marL="742950" indent="-285750" eaLnBrk="0" hangingPunct="0">
              <a:defRPr>
                <a:solidFill>
                  <a:schemeClr val="tx1"/>
                </a:solidFill>
                <a:latin typeface="Verdana" pitchFamily="34" charset="0"/>
                <a:ea typeface="宋体" charset="-122"/>
              </a:defRPr>
            </a:lvl2pPr>
            <a:lvl3pPr marL="1143000" indent="-228600" eaLnBrk="0" hangingPunct="0">
              <a:defRPr>
                <a:solidFill>
                  <a:schemeClr val="tx1"/>
                </a:solidFill>
                <a:latin typeface="Verdana" pitchFamily="34" charset="0"/>
                <a:ea typeface="宋体" charset="-122"/>
              </a:defRPr>
            </a:lvl3pPr>
            <a:lvl4pPr marL="1600200" indent="-228600" eaLnBrk="0" hangingPunct="0">
              <a:defRPr>
                <a:solidFill>
                  <a:schemeClr val="tx1"/>
                </a:solidFill>
                <a:latin typeface="Verdana" pitchFamily="34" charset="0"/>
                <a:ea typeface="宋体" charset="-122"/>
              </a:defRPr>
            </a:lvl4pPr>
            <a:lvl5pPr marL="2057400" indent="-228600" eaLnBrk="0" hangingPunct="0">
              <a:defRPr>
                <a:solidFill>
                  <a:schemeClr val="tx1"/>
                </a:solidFill>
                <a:latin typeface="Verdana" pitchFamily="34" charset="0"/>
                <a:ea typeface="宋体" charset="-122"/>
              </a:defRPr>
            </a:lvl5pPr>
            <a:lvl6pPr marL="2514600" indent="-228600" eaLnBrk="0" fontAlgn="base" hangingPunct="0">
              <a:spcBef>
                <a:spcPct val="0"/>
              </a:spcBef>
              <a:spcAft>
                <a:spcPct val="0"/>
              </a:spcAft>
              <a:defRPr>
                <a:solidFill>
                  <a:schemeClr val="tx1"/>
                </a:solidFill>
                <a:latin typeface="Verdana" pitchFamily="34" charset="0"/>
                <a:ea typeface="宋体" charset="-122"/>
              </a:defRPr>
            </a:lvl6pPr>
            <a:lvl7pPr marL="2971800" indent="-228600" eaLnBrk="0" fontAlgn="base" hangingPunct="0">
              <a:spcBef>
                <a:spcPct val="0"/>
              </a:spcBef>
              <a:spcAft>
                <a:spcPct val="0"/>
              </a:spcAft>
              <a:defRPr>
                <a:solidFill>
                  <a:schemeClr val="tx1"/>
                </a:solidFill>
                <a:latin typeface="Verdana" pitchFamily="34" charset="0"/>
                <a:ea typeface="宋体" charset="-122"/>
              </a:defRPr>
            </a:lvl7pPr>
            <a:lvl8pPr marL="3429000" indent="-228600" eaLnBrk="0" fontAlgn="base" hangingPunct="0">
              <a:spcBef>
                <a:spcPct val="0"/>
              </a:spcBef>
              <a:spcAft>
                <a:spcPct val="0"/>
              </a:spcAft>
              <a:defRPr>
                <a:solidFill>
                  <a:schemeClr val="tx1"/>
                </a:solidFill>
                <a:latin typeface="Verdana" pitchFamily="34" charset="0"/>
                <a:ea typeface="宋体" charset="-122"/>
              </a:defRPr>
            </a:lvl8pPr>
            <a:lvl9pPr marL="3886200" indent="-228600" eaLnBrk="0" fontAlgn="base" hangingPunct="0">
              <a:spcBef>
                <a:spcPct val="0"/>
              </a:spcBef>
              <a:spcAft>
                <a:spcPct val="0"/>
              </a:spcAft>
              <a:defRPr>
                <a:solidFill>
                  <a:schemeClr val="tx1"/>
                </a:solidFill>
                <a:latin typeface="Verdana" pitchFamily="34" charset="0"/>
                <a:ea typeface="宋体" charset="-122"/>
              </a:defRPr>
            </a:lvl9pPr>
          </a:lstStyle>
          <a:p>
            <a:pPr eaLnBrk="1" hangingPunct="1"/>
            <a:r>
              <a:rPr lang="zh-CN" altLang="en-US" sz="5400" b="1" dirty="0">
                <a:solidFill>
                  <a:schemeClr val="bg1"/>
                </a:solidFill>
                <a:latin typeface="微软雅黑" pitchFamily="34" charset="-122"/>
                <a:ea typeface="微软雅黑" pitchFamily="34" charset="-122"/>
              </a:rPr>
              <a:t>谢谢</a:t>
            </a:r>
          </a:p>
        </p:txBody>
      </p:sp>
      <p:pic>
        <p:nvPicPr>
          <p:cNvPr id="3074" name="Picture 2" descr="https://timgsa.baidu.com/timg?image&amp;quality=80&amp;size=b9999_10000&amp;sec=1576337573667&amp;di=46ce23de63f45ed0547411355ce0ac8f&amp;imgtype=0&amp;src=http%3A%2F%2Fpic1.win4000.com%2Fwallpaper%2F9%2F58b4e44a70715.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9737" b="12227"/>
          <a:stretch/>
        </p:blipFill>
        <p:spPr bwMode="auto">
          <a:xfrm>
            <a:off x="0" y="0"/>
            <a:ext cx="9144000" cy="349943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矩形 12"/>
          <p:cNvSpPr/>
          <p:nvPr/>
        </p:nvSpPr>
        <p:spPr>
          <a:xfrm>
            <a:off x="1337982" y="2618267"/>
            <a:ext cx="7806018" cy="1996899"/>
          </a:xfrm>
          <a:prstGeom prst="rect">
            <a:avLst/>
          </a:prstGeom>
          <a:gradFill flip="none" rotWithShape="1">
            <a:gsLst>
              <a:gs pos="0">
                <a:srgbClr val="4DC1A7">
                  <a:alpha val="78000"/>
                </a:srgbClr>
              </a:gs>
              <a:gs pos="100000">
                <a:srgbClr val="1A87D6">
                  <a:alpha val="90000"/>
                </a:srgbClr>
              </a:gs>
              <a:gs pos="100000">
                <a:srgbClr val="1A88D7">
                  <a:lumMod val="95000"/>
                  <a:lumOff val="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内容占位符 2"/>
          <p:cNvSpPr>
            <a:spLocks noGrp="1" noChangeArrowheads="1"/>
          </p:cNvSpPr>
          <p:nvPr>
            <p:ph idx="1"/>
          </p:nvPr>
        </p:nvSpPr>
        <p:spPr>
          <a:xfrm>
            <a:off x="5249885" y="3333832"/>
            <a:ext cx="4686748" cy="967058"/>
          </a:xfrm>
        </p:spPr>
        <p:txBody>
          <a:bodyPr/>
          <a:lstStyle/>
          <a:p>
            <a:pPr marL="0" indent="0" algn="ctr">
              <a:buFontTx/>
              <a:buNone/>
            </a:pPr>
            <a:r>
              <a:rPr lang="zh-CN" altLang="en-US" sz="8000" dirty="0">
                <a:solidFill>
                  <a:schemeClr val="bg1"/>
                </a:solidFill>
                <a:latin typeface="华文新魏" pitchFamily="2" charset="-122"/>
                <a:ea typeface="华文新魏" pitchFamily="2" charset="-122"/>
              </a:rPr>
              <a:t>谢谢</a:t>
            </a:r>
          </a:p>
        </p:txBody>
      </p:sp>
      <p:sp>
        <p:nvSpPr>
          <p:cNvPr id="15" name="TextBox 7"/>
          <p:cNvSpPr txBox="1">
            <a:spLocks noChangeArrowheads="1"/>
          </p:cNvSpPr>
          <p:nvPr/>
        </p:nvSpPr>
        <p:spPr bwMode="auto">
          <a:xfrm>
            <a:off x="1496297" y="2686970"/>
            <a:ext cx="7218643"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charset="-122"/>
              </a:defRPr>
            </a:lvl1pPr>
            <a:lvl2pPr marL="742950" indent="-285750" eaLnBrk="0" hangingPunct="0">
              <a:defRPr>
                <a:solidFill>
                  <a:schemeClr val="tx1"/>
                </a:solidFill>
                <a:latin typeface="Verdana" pitchFamily="34" charset="0"/>
                <a:ea typeface="宋体" charset="-122"/>
              </a:defRPr>
            </a:lvl2pPr>
            <a:lvl3pPr marL="1143000" indent="-228600" eaLnBrk="0" hangingPunct="0">
              <a:defRPr>
                <a:solidFill>
                  <a:schemeClr val="tx1"/>
                </a:solidFill>
                <a:latin typeface="Verdana" pitchFamily="34" charset="0"/>
                <a:ea typeface="宋体" charset="-122"/>
              </a:defRPr>
            </a:lvl3pPr>
            <a:lvl4pPr marL="1600200" indent="-228600" eaLnBrk="0" hangingPunct="0">
              <a:defRPr>
                <a:solidFill>
                  <a:schemeClr val="tx1"/>
                </a:solidFill>
                <a:latin typeface="Verdana" pitchFamily="34" charset="0"/>
                <a:ea typeface="宋体" charset="-122"/>
              </a:defRPr>
            </a:lvl4pPr>
            <a:lvl5pPr marL="2057400" indent="-228600" eaLnBrk="0" hangingPunct="0">
              <a:defRPr>
                <a:solidFill>
                  <a:schemeClr val="tx1"/>
                </a:solidFill>
                <a:latin typeface="Verdana" pitchFamily="34" charset="0"/>
                <a:ea typeface="宋体" charset="-122"/>
              </a:defRPr>
            </a:lvl5pPr>
            <a:lvl6pPr marL="2514600" indent="-228600" eaLnBrk="0" fontAlgn="base" hangingPunct="0">
              <a:spcBef>
                <a:spcPct val="0"/>
              </a:spcBef>
              <a:spcAft>
                <a:spcPct val="0"/>
              </a:spcAft>
              <a:defRPr>
                <a:solidFill>
                  <a:schemeClr val="tx1"/>
                </a:solidFill>
                <a:latin typeface="Verdana" pitchFamily="34" charset="0"/>
                <a:ea typeface="宋体" charset="-122"/>
              </a:defRPr>
            </a:lvl6pPr>
            <a:lvl7pPr marL="2971800" indent="-228600" eaLnBrk="0" fontAlgn="base" hangingPunct="0">
              <a:spcBef>
                <a:spcPct val="0"/>
              </a:spcBef>
              <a:spcAft>
                <a:spcPct val="0"/>
              </a:spcAft>
              <a:defRPr>
                <a:solidFill>
                  <a:schemeClr val="tx1"/>
                </a:solidFill>
                <a:latin typeface="Verdana" pitchFamily="34" charset="0"/>
                <a:ea typeface="宋体" charset="-122"/>
              </a:defRPr>
            </a:lvl7pPr>
            <a:lvl8pPr marL="3429000" indent="-228600" eaLnBrk="0" fontAlgn="base" hangingPunct="0">
              <a:spcBef>
                <a:spcPct val="0"/>
              </a:spcBef>
              <a:spcAft>
                <a:spcPct val="0"/>
              </a:spcAft>
              <a:defRPr>
                <a:solidFill>
                  <a:schemeClr val="tx1"/>
                </a:solidFill>
                <a:latin typeface="Verdana" pitchFamily="34" charset="0"/>
                <a:ea typeface="宋体" charset="-122"/>
              </a:defRPr>
            </a:lvl8pPr>
            <a:lvl9pPr marL="3886200" indent="-228600" eaLnBrk="0" fontAlgn="base" hangingPunct="0">
              <a:spcBef>
                <a:spcPct val="0"/>
              </a:spcBef>
              <a:spcAft>
                <a:spcPct val="0"/>
              </a:spcAft>
              <a:defRPr>
                <a:solidFill>
                  <a:schemeClr val="tx1"/>
                </a:solidFill>
                <a:latin typeface="Verdana" pitchFamily="34" charset="0"/>
                <a:ea typeface="宋体" charset="-122"/>
              </a:defRPr>
            </a:lvl9pPr>
          </a:lstStyle>
          <a:p>
            <a:pPr eaLnBrk="1" hangingPunct="1"/>
            <a:r>
              <a:rPr lang="zh-CN" altLang="en-US" sz="4400" b="1" dirty="0">
                <a:solidFill>
                  <a:srgbClr val="FFFF00"/>
                </a:solidFill>
                <a:latin typeface="微软雅黑" pitchFamily="34" charset="-122"/>
                <a:ea typeface="微软雅黑" pitchFamily="34" charset="-122"/>
              </a:rPr>
              <a:t>预祝</a:t>
            </a:r>
            <a:r>
              <a:rPr lang="en-US" altLang="zh-CN" sz="4400" b="1" dirty="0" smtClean="0">
                <a:solidFill>
                  <a:srgbClr val="FFFF00"/>
                </a:solidFill>
                <a:latin typeface="微软雅黑" pitchFamily="34" charset="-122"/>
                <a:ea typeface="微软雅黑" pitchFamily="34" charset="-122"/>
              </a:rPr>
              <a:t>2023</a:t>
            </a:r>
            <a:r>
              <a:rPr lang="zh-CN" altLang="en-US" sz="4400" b="1" dirty="0" smtClean="0">
                <a:solidFill>
                  <a:srgbClr val="FFFF00"/>
                </a:solidFill>
                <a:latin typeface="微软雅黑" pitchFamily="34" charset="-122"/>
                <a:ea typeface="微软雅黑" pitchFamily="34" charset="-122"/>
              </a:rPr>
              <a:t>年</a:t>
            </a:r>
            <a:r>
              <a:rPr lang="zh-CN" altLang="en-US" sz="4400" b="1" dirty="0">
                <a:solidFill>
                  <a:srgbClr val="FFFF00"/>
                </a:solidFill>
                <a:latin typeface="微软雅黑" pitchFamily="34" charset="-122"/>
                <a:ea typeface="微软雅黑" pitchFamily="34" charset="-122"/>
              </a:rPr>
              <a:t>都取得好成绩！</a:t>
            </a:r>
          </a:p>
        </p:txBody>
      </p:sp>
    </p:spTree>
    <p:extLst>
      <p:ext uri="{BB962C8B-B14F-4D97-AF65-F5344CB8AC3E}">
        <p14:creationId xmlns="" xmlns:p14="http://schemas.microsoft.com/office/powerpoint/2010/main" val="29594079"/>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dirty="0" smtClean="0">
                <a:solidFill>
                  <a:schemeClr val="accent1"/>
                </a:solidFill>
                <a:latin typeface="微软雅黑" pitchFamily="34" charset="-122"/>
                <a:ea typeface="微软雅黑" pitchFamily="34" charset="-122"/>
              </a:rPr>
              <a:t>2023</a:t>
            </a:r>
            <a:r>
              <a:rPr lang="zh-CN" altLang="en-US" sz="2400" dirty="0" smtClean="0">
                <a:solidFill>
                  <a:schemeClr val="accent1"/>
                </a:solidFill>
                <a:latin typeface="微软雅黑" pitchFamily="34" charset="-122"/>
                <a:ea typeface="微软雅黑" pitchFamily="34" charset="-122"/>
              </a:rPr>
              <a:t>年集</a:t>
            </a:r>
            <a:r>
              <a:rPr lang="zh-CN" altLang="en-US" sz="2400" dirty="0">
                <a:solidFill>
                  <a:schemeClr val="accent1"/>
                </a:solidFill>
                <a:latin typeface="微软雅黑" pitchFamily="34" charset="-122"/>
                <a:ea typeface="微软雅黑" pitchFamily="34" charset="-122"/>
              </a:rPr>
              <a:t>中接收</a:t>
            </a:r>
          </a:p>
        </p:txBody>
      </p:sp>
      <p:sp>
        <p:nvSpPr>
          <p:cNvPr id="2" name="矩形 1">
            <a:extLst>
              <a:ext uri="{FF2B5EF4-FFF2-40B4-BE49-F238E27FC236}">
                <a16:creationId xmlns="" xmlns:a16="http://schemas.microsoft.com/office/drawing/2014/main" id="{30FBAFA2-78FE-4751-9961-3275469BF39A}"/>
              </a:ext>
            </a:extLst>
          </p:cNvPr>
          <p:cNvSpPr/>
          <p:nvPr/>
        </p:nvSpPr>
        <p:spPr>
          <a:xfrm>
            <a:off x="361666" y="972399"/>
            <a:ext cx="8277367" cy="1200329"/>
          </a:xfrm>
          <a:prstGeom prst="rect">
            <a:avLst/>
          </a:prstGeom>
        </p:spPr>
        <p:txBody>
          <a:bodyPr wrap="square">
            <a:spAutoFit/>
          </a:bodyPr>
          <a:lstStyle/>
          <a:p>
            <a:pPr marL="342900" indent="-342900">
              <a:lnSpc>
                <a:spcPct val="150000"/>
              </a:lnSpc>
              <a:buClr>
                <a:schemeClr val="accent1"/>
              </a:buClr>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集中接收期：</a:t>
            </a: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2023</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日开始，</a:t>
            </a:r>
            <a:r>
              <a:rPr lang="en-US" altLang="zh-CN" sz="1600" dirty="0">
                <a:solidFill>
                  <a:srgbClr val="FF0000"/>
                </a:solidFill>
                <a:latin typeface="微软雅黑" panose="020B0503020204020204" pitchFamily="34" charset="-122"/>
                <a:ea typeface="微软雅黑" panose="020B0503020204020204" pitchFamily="34" charset="-122"/>
              </a:rPr>
              <a:t>3</a:t>
            </a:r>
            <a:r>
              <a:rPr lang="zh-CN" altLang="en-US" sz="1600" dirty="0">
                <a:solidFill>
                  <a:srgbClr val="FF0000"/>
                </a:solidFill>
                <a:latin typeface="微软雅黑" panose="020B0503020204020204" pitchFamily="34" charset="-122"/>
                <a:ea typeface="微软雅黑" panose="020B0503020204020204" pitchFamily="34" charset="-122"/>
              </a:rPr>
              <a:t>月</a:t>
            </a:r>
            <a:r>
              <a:rPr lang="en-US" altLang="zh-CN" sz="1600" dirty="0">
                <a:solidFill>
                  <a:srgbClr val="FF0000"/>
                </a:solidFill>
                <a:latin typeface="微软雅黑" panose="020B0503020204020204" pitchFamily="34" charset="-122"/>
                <a:ea typeface="微软雅黑" panose="020B0503020204020204" pitchFamily="34" charset="-122"/>
              </a:rPr>
              <a:t>20</a:t>
            </a:r>
            <a:r>
              <a:rPr lang="zh-CN" altLang="en-US" sz="1600" dirty="0">
                <a:solidFill>
                  <a:srgbClr val="FF0000"/>
                </a:solidFill>
                <a:latin typeface="微软雅黑" panose="020B0503020204020204" pitchFamily="34" charset="-122"/>
                <a:ea typeface="微软雅黑" panose="020B0503020204020204" pitchFamily="34" charset="-122"/>
              </a:rPr>
              <a:t>日</a:t>
            </a:r>
            <a:r>
              <a:rPr lang="en-US" altLang="zh-CN" sz="1600" dirty="0">
                <a:solidFill>
                  <a:srgbClr val="FF0000"/>
                </a:solidFill>
                <a:latin typeface="微软雅黑" panose="020B0503020204020204" pitchFamily="34" charset="-122"/>
                <a:ea typeface="微软雅黑" panose="020B0503020204020204" pitchFamily="34" charset="-122"/>
              </a:rPr>
              <a:t>16</a:t>
            </a:r>
            <a:r>
              <a:rPr lang="zh-CN" altLang="en-US" sz="1600" dirty="0">
                <a:solidFill>
                  <a:srgbClr val="FF0000"/>
                </a:solidFill>
                <a:latin typeface="微软雅黑" panose="020B0503020204020204" pitchFamily="34" charset="-122"/>
                <a:ea typeface="微软雅黑" panose="020B0503020204020204" pitchFamily="34" charset="-122"/>
              </a:rPr>
              <a:t>时截止</a:t>
            </a:r>
            <a:r>
              <a:rPr lang="zh-CN" altLang="en-US" sz="1600" dirty="0">
                <a:latin typeface="微软雅黑" panose="020B0503020204020204" pitchFamily="34" charset="-122"/>
                <a:ea typeface="微软雅黑" panose="020B0503020204020204" pitchFamily="34" charset="-122"/>
              </a:rPr>
              <a:t>。</a:t>
            </a:r>
          </a:p>
          <a:p>
            <a:pPr marL="342900" indent="-342900">
              <a:lnSpc>
                <a:spcPct val="150000"/>
              </a:lnSpc>
              <a:buClr>
                <a:schemeClr val="accent1"/>
              </a:buClr>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申请阶段无纸化：</a:t>
            </a:r>
            <a:r>
              <a:rPr lang="zh-CN" altLang="en-US" sz="1600" u="sng" dirty="0">
                <a:solidFill>
                  <a:schemeClr val="tx1">
                    <a:lumMod val="65000"/>
                    <a:lumOff val="35000"/>
                  </a:schemeClr>
                </a:solidFill>
                <a:latin typeface="微软雅黑" panose="020B0503020204020204" pitchFamily="34" charset="-122"/>
                <a:ea typeface="微软雅黑" panose="020B0503020204020204" pitchFamily="34" charset="-122"/>
              </a:rPr>
              <a:t>所有项目均纳入无纸化申请范围</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，依托单位只需在线确认电子申请书及附件材料， 无需报送纸质申请书。</a:t>
            </a:r>
          </a:p>
        </p:txBody>
      </p:sp>
      <p:sp>
        <p:nvSpPr>
          <p:cNvPr id="3" name="矩形 2">
            <a:extLst>
              <a:ext uri="{FF2B5EF4-FFF2-40B4-BE49-F238E27FC236}">
                <a16:creationId xmlns="" xmlns:a16="http://schemas.microsoft.com/office/drawing/2014/main" id="{2BC2F843-13DD-46B5-8F93-7611D1B2EAC3}"/>
              </a:ext>
            </a:extLst>
          </p:cNvPr>
          <p:cNvSpPr/>
          <p:nvPr/>
        </p:nvSpPr>
        <p:spPr>
          <a:xfrm>
            <a:off x="0" y="2407090"/>
            <a:ext cx="2265529" cy="322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特别注意</a:t>
            </a:r>
          </a:p>
        </p:txBody>
      </p:sp>
      <p:sp>
        <p:nvSpPr>
          <p:cNvPr id="4" name="矩形 3">
            <a:extLst>
              <a:ext uri="{FF2B5EF4-FFF2-40B4-BE49-F238E27FC236}">
                <a16:creationId xmlns="" xmlns:a16="http://schemas.microsoft.com/office/drawing/2014/main" id="{6F58F426-BA40-4A3E-A135-2C4F634D0482}"/>
              </a:ext>
            </a:extLst>
          </p:cNvPr>
          <p:cNvSpPr/>
          <p:nvPr/>
        </p:nvSpPr>
        <p:spPr>
          <a:xfrm>
            <a:off x="443553" y="3060308"/>
            <a:ext cx="8195480" cy="1785104"/>
          </a:xfrm>
          <a:prstGeom prst="rect">
            <a:avLst/>
          </a:prstGeom>
        </p:spPr>
        <p:txBody>
          <a:bodyPr wrap="square">
            <a:spAutoFit/>
          </a:bodyPr>
          <a:lstStyle/>
          <a:p>
            <a:pPr marL="285750" indent="-285750">
              <a:lnSpc>
                <a:spcPct val="150000"/>
              </a:lnSpc>
              <a:spcBef>
                <a:spcPts val="600"/>
              </a:spcBef>
              <a:buClr>
                <a:schemeClr val="accent1"/>
              </a:buClr>
              <a:buFont typeface="Wingdings" panose="05000000000000000000" pitchFamily="2" charset="2"/>
              <a:buChar char="ü"/>
            </a:pPr>
            <a:r>
              <a:rPr lang="zh-CN" altLang="en-US" sz="1400" dirty="0">
                <a:solidFill>
                  <a:srgbClr val="FF0000"/>
                </a:solidFill>
              </a:rPr>
              <a:t>提前上传承诺书</a:t>
            </a:r>
            <a:r>
              <a:rPr lang="zh-CN" altLang="en-US" sz="1400" dirty="0">
                <a:solidFill>
                  <a:schemeClr val="tx1">
                    <a:lumMod val="65000"/>
                    <a:lumOff val="35000"/>
                  </a:schemeClr>
                </a:solidFill>
              </a:rPr>
              <a:t>。 提前从信息系统中下载</a:t>
            </a:r>
            <a:r>
              <a:rPr lang="en-US" altLang="zh-CN" sz="1400" dirty="0">
                <a:solidFill>
                  <a:schemeClr val="tx1">
                    <a:lumMod val="65000"/>
                    <a:lumOff val="35000"/>
                  </a:schemeClr>
                </a:solidFill>
              </a:rPr>
              <a:t>《</a:t>
            </a:r>
            <a:r>
              <a:rPr lang="en-US" altLang="zh-CN" sz="1400" dirty="0" smtClean="0">
                <a:solidFill>
                  <a:schemeClr val="tx1">
                    <a:lumMod val="65000"/>
                    <a:lumOff val="35000"/>
                  </a:schemeClr>
                </a:solidFill>
              </a:rPr>
              <a:t>2023</a:t>
            </a:r>
            <a:r>
              <a:rPr lang="zh-CN" altLang="en-US" sz="1400" dirty="0" smtClean="0">
                <a:solidFill>
                  <a:schemeClr val="tx1">
                    <a:lumMod val="65000"/>
                    <a:lumOff val="35000"/>
                  </a:schemeClr>
                </a:solidFill>
              </a:rPr>
              <a:t>年度</a:t>
            </a:r>
            <a:r>
              <a:rPr lang="zh-CN" altLang="en-US" sz="1400" dirty="0">
                <a:solidFill>
                  <a:schemeClr val="tx1">
                    <a:lumMod val="65000"/>
                    <a:lumOff val="35000"/>
                  </a:schemeClr>
                </a:solidFill>
              </a:rPr>
              <a:t>国家自然科学基金依托单位项目申请承诺书</a:t>
            </a:r>
            <a:r>
              <a:rPr lang="en-US" altLang="zh-CN" sz="1400" dirty="0">
                <a:solidFill>
                  <a:schemeClr val="tx1">
                    <a:lumMod val="65000"/>
                    <a:lumOff val="35000"/>
                  </a:schemeClr>
                </a:solidFill>
              </a:rPr>
              <a:t>》 </a:t>
            </a:r>
            <a:r>
              <a:rPr lang="zh-CN" altLang="en-US" sz="1400" dirty="0">
                <a:solidFill>
                  <a:schemeClr val="tx1">
                    <a:lumMod val="65000"/>
                    <a:lumOff val="35000"/>
                  </a:schemeClr>
                </a:solidFill>
              </a:rPr>
              <a:t>，由法定代表人亲笔签名并加盖依托单位公章后，将电子扫描件上传至信息系统</a:t>
            </a:r>
            <a:r>
              <a:rPr lang="zh-CN" altLang="en-US" sz="1400" dirty="0">
                <a:solidFill>
                  <a:srgbClr val="FF0000"/>
                </a:solidFill>
              </a:rPr>
              <a:t>（本年度只需上传一次）</a:t>
            </a:r>
            <a:r>
              <a:rPr lang="zh-CN" altLang="en-US" sz="1400" dirty="0">
                <a:solidFill>
                  <a:schemeClr val="tx1">
                    <a:lumMod val="65000"/>
                    <a:lumOff val="35000"/>
                  </a:schemeClr>
                </a:solidFill>
              </a:rPr>
              <a:t>。依托单位完成上述承诺程序后方可申请项目。</a:t>
            </a:r>
            <a:endParaRPr lang="en-US" altLang="zh-CN" sz="1400" dirty="0">
              <a:solidFill>
                <a:schemeClr val="tx1">
                  <a:lumMod val="65000"/>
                  <a:lumOff val="35000"/>
                </a:schemeClr>
              </a:solidFill>
            </a:endParaRPr>
          </a:p>
          <a:p>
            <a:pPr marL="285750" indent="-285750">
              <a:lnSpc>
                <a:spcPct val="150000"/>
              </a:lnSpc>
              <a:spcBef>
                <a:spcPts val="600"/>
              </a:spcBef>
              <a:buClr>
                <a:schemeClr val="accent1"/>
              </a:buClr>
              <a:buFont typeface="Wingdings" panose="05000000000000000000" pitchFamily="2" charset="2"/>
              <a:buChar char="ü"/>
            </a:pPr>
            <a:r>
              <a:rPr lang="zh-CN" altLang="en-US" sz="1400" dirty="0">
                <a:solidFill>
                  <a:srgbClr val="FF0000"/>
                </a:solidFill>
              </a:rPr>
              <a:t>提交项目申请清单</a:t>
            </a:r>
            <a:r>
              <a:rPr lang="zh-CN" altLang="en-US" sz="1400" dirty="0">
                <a:solidFill>
                  <a:schemeClr val="tx1">
                    <a:lumMod val="65000"/>
                    <a:lumOff val="35000"/>
                  </a:schemeClr>
                </a:solidFill>
              </a:rPr>
              <a:t>。 在项目申请集中接收工作截止时间前通过信息系统逐项确认提交本单位电子申请书及附件材料；</a:t>
            </a:r>
            <a:r>
              <a:rPr lang="zh-CN" altLang="en-US" sz="1400" dirty="0">
                <a:solidFill>
                  <a:srgbClr val="FF0000"/>
                </a:solidFill>
              </a:rPr>
              <a:t>在截止时间后</a:t>
            </a:r>
            <a:r>
              <a:rPr lang="en-US" altLang="zh-CN" sz="1400" dirty="0">
                <a:solidFill>
                  <a:srgbClr val="FF0000"/>
                </a:solidFill>
              </a:rPr>
              <a:t>24</a:t>
            </a:r>
            <a:r>
              <a:rPr lang="zh-CN" altLang="en-US" sz="1400" dirty="0">
                <a:solidFill>
                  <a:srgbClr val="FF0000"/>
                </a:solidFill>
              </a:rPr>
              <a:t>小时内在线提交本单位项目申请清单。</a:t>
            </a:r>
          </a:p>
        </p:txBody>
      </p:sp>
    </p:spTree>
    <p:extLst>
      <p:ext uri="{BB962C8B-B14F-4D97-AF65-F5344CB8AC3E}">
        <p14:creationId xmlns="" xmlns:p14="http://schemas.microsoft.com/office/powerpoint/2010/main" val="137025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关于四类科学问题属性选择</a:t>
            </a:r>
          </a:p>
        </p:txBody>
      </p:sp>
      <p:pic>
        <p:nvPicPr>
          <p:cNvPr id="2" name="图片 1"/>
          <p:cNvPicPr>
            <a:picLocks noChangeAspect="1"/>
          </p:cNvPicPr>
          <p:nvPr/>
        </p:nvPicPr>
        <p:blipFill>
          <a:blip r:embed="rId3"/>
          <a:stretch>
            <a:fillRect/>
          </a:stretch>
        </p:blipFill>
        <p:spPr>
          <a:xfrm>
            <a:off x="79105" y="827441"/>
            <a:ext cx="5356870" cy="4019830"/>
          </a:xfrm>
          <a:prstGeom prst="rect">
            <a:avLst/>
          </a:prstGeom>
        </p:spPr>
      </p:pic>
      <p:sp>
        <p:nvSpPr>
          <p:cNvPr id="13" name="椭圆 12"/>
          <p:cNvSpPr/>
          <p:nvPr/>
        </p:nvSpPr>
        <p:spPr>
          <a:xfrm>
            <a:off x="848883" y="2150083"/>
            <a:ext cx="601094" cy="226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277472" y="2423160"/>
            <a:ext cx="538956" cy="279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746907" y="4578531"/>
            <a:ext cx="635891" cy="2687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标注 3">
            <a:extLst>
              <a:ext uri="{FF2B5EF4-FFF2-40B4-BE49-F238E27FC236}">
                <a16:creationId xmlns="" xmlns:a16="http://schemas.microsoft.com/office/drawing/2014/main" id="{FABFBE4A-A6F0-4AD8-B87E-CB78307A27DC}"/>
              </a:ext>
            </a:extLst>
          </p:cNvPr>
          <p:cNvSpPr>
            <a:spLocks noChangeArrowheads="1"/>
          </p:cNvSpPr>
          <p:nvPr/>
        </p:nvSpPr>
        <p:spPr bwMode="auto">
          <a:xfrm>
            <a:off x="5653077" y="681594"/>
            <a:ext cx="3242151" cy="1624012"/>
          </a:xfrm>
          <a:prstGeom prst="wedgeRoundRectCallout">
            <a:avLst>
              <a:gd name="adj1" fmla="val -65133"/>
              <a:gd name="adj2" fmla="val 91518"/>
              <a:gd name="adj3" fmla="val 16667"/>
            </a:avLst>
          </a:prstGeom>
          <a:solidFill>
            <a:schemeClr val="accent1"/>
          </a:solidFill>
          <a:ln w="9525" cmpd="sng">
            <a:solidFill>
              <a:srgbClr val="5C72B2"/>
            </a:solidFill>
            <a:miter lim="800000"/>
            <a:headEnd/>
            <a:tailEnd/>
          </a:ln>
          <a:effectLst>
            <a:outerShdw dist="23000" dir="5400000" algn="ctr" rotWithShape="0">
              <a:srgbClr val="000000">
                <a:alpha val="32999"/>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lnSpc>
                <a:spcPct val="150000"/>
              </a:lnSpc>
              <a:spcBef>
                <a:spcPts val="0"/>
              </a:spcBef>
              <a:spcAft>
                <a:spcPts val="0"/>
              </a:spcAft>
              <a:defRPr/>
            </a:pPr>
            <a:r>
              <a:rPr lang="zh-CN" altLang="en-US" sz="1500" dirty="0">
                <a:solidFill>
                  <a:srgbClr val="FFFFFF"/>
                </a:solidFill>
                <a:latin typeface="Verdana"/>
                <a:ea typeface="微软雅黑" panose="020B0503020204020204" pitchFamily="34" charset="-122"/>
              </a:rPr>
              <a:t>填写“</a:t>
            </a:r>
            <a:r>
              <a:rPr lang="zh-CN" altLang="en-US" sz="1500" dirty="0">
                <a:solidFill>
                  <a:srgbClr val="FFC000"/>
                </a:solidFill>
                <a:latin typeface="Verdana"/>
                <a:ea typeface="微软雅黑" panose="020B0503020204020204" pitchFamily="34" charset="-122"/>
              </a:rPr>
              <a:t>科学问题属性</a:t>
            </a:r>
            <a:r>
              <a:rPr lang="zh-CN" altLang="en-US" sz="1500" dirty="0">
                <a:solidFill>
                  <a:srgbClr val="FFFFFF"/>
                </a:solidFill>
                <a:latin typeface="Verdana"/>
                <a:ea typeface="微软雅黑" panose="020B0503020204020204" pitchFamily="34" charset="-122"/>
              </a:rPr>
              <a:t>”卡片</a:t>
            </a:r>
            <a:endParaRPr lang="en-US" altLang="zh-CN" sz="1500" dirty="0">
              <a:solidFill>
                <a:srgbClr val="FFFFFF"/>
              </a:solidFill>
              <a:latin typeface="Verdana"/>
              <a:ea typeface="微软雅黑" panose="020B0503020204020204" pitchFamily="34" charset="-122"/>
            </a:endParaRPr>
          </a:p>
          <a:p>
            <a:pPr defTabSz="685800" fontAlgn="auto">
              <a:lnSpc>
                <a:spcPct val="150000"/>
              </a:lnSpc>
              <a:spcBef>
                <a:spcPts val="0"/>
              </a:spcBef>
              <a:spcAft>
                <a:spcPts val="0"/>
              </a:spcAft>
              <a:defRPr/>
            </a:pPr>
            <a:r>
              <a:rPr lang="en-US" altLang="zh-CN" sz="1500" dirty="0">
                <a:solidFill>
                  <a:srgbClr val="FFFFFF"/>
                </a:solidFill>
                <a:latin typeface="Verdana"/>
                <a:ea typeface="微软雅黑" panose="020B0503020204020204" pitchFamily="34" charset="-122"/>
              </a:rPr>
              <a:t>1.</a:t>
            </a:r>
            <a:r>
              <a:rPr lang="zh-CN" altLang="en-US" sz="1500" dirty="0">
                <a:solidFill>
                  <a:srgbClr val="FFFFFF"/>
                </a:solidFill>
                <a:latin typeface="Verdana"/>
                <a:ea typeface="微软雅黑" panose="020B0503020204020204" pitchFamily="34" charset="-122"/>
              </a:rPr>
              <a:t>选择科学问题属性（</a:t>
            </a:r>
            <a:r>
              <a:rPr lang="zh-CN" altLang="en-US" sz="1500" dirty="0">
                <a:solidFill>
                  <a:srgbClr val="FFC000"/>
                </a:solidFill>
                <a:latin typeface="Verdana"/>
                <a:ea typeface="微软雅黑" panose="020B0503020204020204" pitchFamily="34" charset="-122"/>
              </a:rPr>
              <a:t>单选</a:t>
            </a:r>
            <a:r>
              <a:rPr lang="zh-CN" altLang="en-US" sz="1500" dirty="0">
                <a:solidFill>
                  <a:srgbClr val="FFFFFF"/>
                </a:solidFill>
                <a:latin typeface="Verdana"/>
                <a:ea typeface="微软雅黑" panose="020B0503020204020204" pitchFamily="34" charset="-122"/>
              </a:rPr>
              <a:t>）</a:t>
            </a:r>
            <a:endParaRPr lang="en-US" altLang="zh-CN" sz="1500" dirty="0">
              <a:solidFill>
                <a:srgbClr val="FFFFFF"/>
              </a:solidFill>
              <a:latin typeface="Verdana"/>
              <a:ea typeface="微软雅黑" panose="020B0503020204020204" pitchFamily="34" charset="-122"/>
            </a:endParaRPr>
          </a:p>
          <a:p>
            <a:pPr defTabSz="685800" fontAlgn="auto">
              <a:lnSpc>
                <a:spcPct val="150000"/>
              </a:lnSpc>
              <a:spcBef>
                <a:spcPts val="0"/>
              </a:spcBef>
              <a:spcAft>
                <a:spcPts val="0"/>
              </a:spcAft>
              <a:defRPr/>
            </a:pPr>
            <a:r>
              <a:rPr lang="en-US" altLang="zh-CN" sz="1500" dirty="0">
                <a:solidFill>
                  <a:srgbClr val="FFFFFF"/>
                </a:solidFill>
                <a:latin typeface="Verdana"/>
                <a:ea typeface="微软雅黑" panose="020B0503020204020204" pitchFamily="34" charset="-122"/>
              </a:rPr>
              <a:t>2.</a:t>
            </a:r>
            <a:r>
              <a:rPr lang="zh-CN" altLang="en-US" sz="1500" dirty="0">
                <a:solidFill>
                  <a:srgbClr val="FFFFFF"/>
                </a:solidFill>
                <a:latin typeface="Verdana"/>
                <a:ea typeface="微软雅黑" panose="020B0503020204020204" pitchFamily="34" charset="-122"/>
              </a:rPr>
              <a:t>详细阐明选择理由（</a:t>
            </a:r>
            <a:r>
              <a:rPr lang="en-US" altLang="zh-CN" sz="1500" dirty="0">
                <a:solidFill>
                  <a:srgbClr val="FFFFFF"/>
                </a:solidFill>
                <a:latin typeface="Verdana"/>
                <a:ea typeface="微软雅黑" panose="020B0503020204020204" pitchFamily="34" charset="-122"/>
              </a:rPr>
              <a:t>800</a:t>
            </a:r>
            <a:r>
              <a:rPr lang="zh-CN" altLang="en-US" sz="1500" dirty="0">
                <a:solidFill>
                  <a:srgbClr val="FFFFFF"/>
                </a:solidFill>
                <a:latin typeface="Verdana"/>
                <a:ea typeface="微软雅黑" panose="020B0503020204020204" pitchFamily="34" charset="-122"/>
              </a:rPr>
              <a:t>字内）</a:t>
            </a:r>
            <a:endParaRPr lang="en-US" altLang="zh-CN" sz="1500" dirty="0">
              <a:solidFill>
                <a:srgbClr val="FFFFFF"/>
              </a:solidFill>
              <a:latin typeface="Verdana"/>
              <a:ea typeface="微软雅黑" panose="020B0503020204020204" pitchFamily="34" charset="-122"/>
            </a:endParaRPr>
          </a:p>
          <a:p>
            <a:pPr defTabSz="685800" fontAlgn="auto">
              <a:lnSpc>
                <a:spcPct val="150000"/>
              </a:lnSpc>
              <a:spcBef>
                <a:spcPts val="0"/>
              </a:spcBef>
              <a:spcAft>
                <a:spcPts val="0"/>
              </a:spcAft>
              <a:defRPr/>
            </a:pPr>
            <a:r>
              <a:rPr lang="zh-CN" altLang="en-US" sz="1500" dirty="0">
                <a:solidFill>
                  <a:srgbClr val="FFFFFF"/>
                </a:solidFill>
                <a:latin typeface="Verdana"/>
                <a:ea typeface="微软雅黑" panose="020B0503020204020204" pitchFamily="34" charset="-122"/>
              </a:rPr>
              <a:t>提交时系统要求做</a:t>
            </a:r>
            <a:r>
              <a:rPr lang="zh-CN" altLang="en-US" sz="1400" dirty="0">
                <a:solidFill>
                  <a:srgbClr val="FFC000"/>
                </a:solidFill>
                <a:latin typeface="微软雅黑" panose="020B0503020204020204" pitchFamily="34" charset="-122"/>
                <a:ea typeface="微软雅黑" panose="020B0503020204020204" pitchFamily="34" charset="-122"/>
              </a:rPr>
              <a:t>必填项检查</a:t>
            </a:r>
            <a:endParaRPr lang="en-US" altLang="zh-CN" sz="1400" dirty="0">
              <a:solidFill>
                <a:srgbClr val="FFC000"/>
              </a:solidFill>
              <a:latin typeface="微软雅黑" panose="020B0503020204020204" pitchFamily="34" charset="-122"/>
              <a:ea typeface="微软雅黑" panose="020B0503020204020204" pitchFamily="34" charset="-122"/>
            </a:endParaRPr>
          </a:p>
        </p:txBody>
      </p:sp>
      <p:sp>
        <p:nvSpPr>
          <p:cNvPr id="3" name="矩形 2"/>
          <p:cNvSpPr/>
          <p:nvPr/>
        </p:nvSpPr>
        <p:spPr>
          <a:xfrm>
            <a:off x="5776912" y="2837356"/>
            <a:ext cx="3118316" cy="2031325"/>
          </a:xfrm>
          <a:prstGeom prst="rect">
            <a:avLst/>
          </a:prstGeom>
          <a:ln>
            <a:solidFill>
              <a:schemeClr val="tx1"/>
            </a:solidFill>
          </a:ln>
        </p:spPr>
        <p:txBody>
          <a:bodyPr wrap="square">
            <a:spAutoFit/>
          </a:bodyPr>
          <a:lstStyle/>
          <a:p>
            <a:pPr marL="342900" indent="-342900">
              <a:spcBef>
                <a:spcPts val="0"/>
              </a:spcBef>
              <a:buFont typeface="Arial" panose="020B0604020202020204" pitchFamily="34" charset="0"/>
              <a:buChar char="•"/>
            </a:pPr>
            <a:r>
              <a:rPr lang="zh-CN" altLang="en-US" sz="1800" dirty="0" smtClean="0"/>
              <a:t>继续</a:t>
            </a:r>
            <a:r>
              <a:rPr lang="zh-CN" altLang="en-US" sz="1800" dirty="0" smtClean="0"/>
              <a:t>实施</a:t>
            </a:r>
            <a:r>
              <a:rPr lang="zh-CN" altLang="en-US" sz="1800" dirty="0" smtClean="0"/>
              <a:t>基于四类科学问题属性的分类评审，申请人在填写申请书时，应当根据要解决的关键科学问题和研究内容，选择科学问题属性，并要说明选择该科学问题属性的理由。</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p:txBody>
      </p:sp>
      <p:sp>
        <p:nvSpPr>
          <p:cNvPr id="4" name="矩形 3">
            <a:extLst>
              <a:ext uri="{FF2B5EF4-FFF2-40B4-BE49-F238E27FC236}">
                <a16:creationId xmlns="" xmlns:a16="http://schemas.microsoft.com/office/drawing/2014/main" id="{2E4EA685-B4B1-4045-92B9-CFFC31D0F380}"/>
              </a:ext>
            </a:extLst>
          </p:cNvPr>
          <p:cNvSpPr/>
          <p:nvPr/>
        </p:nvSpPr>
        <p:spPr>
          <a:xfrm>
            <a:off x="306845" y="3808903"/>
            <a:ext cx="3533066" cy="707886"/>
          </a:xfrm>
          <a:prstGeom prst="rect">
            <a:avLst/>
          </a:prstGeom>
        </p:spPr>
        <p:txBody>
          <a:bodyPr wrap="square">
            <a:spAutoFit/>
          </a:bodyPr>
          <a:lstStyle/>
          <a:p>
            <a:r>
              <a:rPr lang="zh-CN" altLang="en-US" sz="2000" dirty="0">
                <a:solidFill>
                  <a:schemeClr val="accent1"/>
                </a:solidFill>
                <a:latin typeface="微软雅黑" pitchFamily="34" charset="-122"/>
                <a:ea typeface="微软雅黑" pitchFamily="34" charset="-122"/>
              </a:rPr>
              <a:t>根据典型案例库准确选择四类科学问题属性并阐明选择理由</a:t>
            </a:r>
          </a:p>
        </p:txBody>
      </p:sp>
    </p:spTree>
    <p:extLst>
      <p:ext uri="{BB962C8B-B14F-4D97-AF65-F5344CB8AC3E}">
        <p14:creationId xmlns="" xmlns:p14="http://schemas.microsoft.com/office/powerpoint/2010/main" val="341022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关于四类科学问题属性选择</a:t>
            </a:r>
          </a:p>
        </p:txBody>
      </p:sp>
      <p:pic>
        <p:nvPicPr>
          <p:cNvPr id="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011898"/>
            <a:ext cx="8229600" cy="4080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145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关于申请人研究成果</a:t>
            </a:r>
          </a:p>
        </p:txBody>
      </p:sp>
      <p:sp>
        <p:nvSpPr>
          <p:cNvPr id="9" name="矩形 8"/>
          <p:cNvSpPr/>
          <p:nvPr/>
        </p:nvSpPr>
        <p:spPr>
          <a:xfrm>
            <a:off x="505520" y="2765217"/>
            <a:ext cx="8524764" cy="2246769"/>
          </a:xfrm>
          <a:prstGeom prst="rect">
            <a:avLst/>
          </a:prstGeom>
        </p:spPr>
        <p:txBody>
          <a:bodyPr wrap="square">
            <a:spAutoFit/>
          </a:bodyPr>
          <a:lstStyle/>
          <a:p>
            <a:pPr marL="342900" indent="-342900" algn="l">
              <a:spcBef>
                <a:spcPts val="600"/>
              </a:spcBef>
              <a:buClr>
                <a:schemeClr val="accent1"/>
              </a:buClr>
              <a:buFont typeface="Arial" panose="020B0604020202020204" pitchFamily="34" charset="0"/>
              <a:buChar char="•"/>
            </a:pPr>
            <a:r>
              <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期刊论文</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忠实于论文发表时的作者排序和论文语言</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spcBef>
                <a:spcPts val="600"/>
              </a:spcBef>
              <a:buClr>
                <a:schemeClr val="accent1"/>
              </a:buClr>
              <a:buFont typeface="Arial" panose="020B0604020202020204" pitchFamily="34" charset="0"/>
              <a:buChar char="•"/>
            </a:pPr>
            <a:r>
              <a:rPr lang="zh-CN" altLang="en-US" sz="2000" b="1" dirty="0">
                <a:solidFill>
                  <a:srgbClr val="FF0000"/>
                </a:solidFill>
                <a:latin typeface="微软雅黑" panose="020B0503020204020204" pitchFamily="34" charset="-122"/>
                <a:ea typeface="微软雅黑" panose="020B0503020204020204" pitchFamily="34" charset="-122"/>
              </a:rPr>
              <a:t>不再需要标注笫一作者、 通讯作者信息</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342900" indent="-342900" algn="l">
              <a:spcBef>
                <a:spcPts val="600"/>
              </a:spcBef>
              <a:buClr>
                <a:schemeClr val="accent1"/>
              </a:buClr>
              <a:buFont typeface="Arial" panose="020B0604020202020204" pitchFamily="34" charset="0"/>
              <a:buChar cha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如实</a:t>
            </a:r>
            <a:r>
              <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列出</a:t>
            </a:r>
            <a:r>
              <a:rPr lang="zh-CN" altLang="zh-CN" sz="2000" b="1" dirty="0">
                <a:solidFill>
                  <a:srgbClr val="FF0000"/>
                </a:solidFill>
                <a:latin typeface="微软雅黑" panose="020B0503020204020204" pitchFamily="34" charset="-122"/>
                <a:ea typeface="微软雅黑" panose="020B0503020204020204" pitchFamily="34" charset="-122"/>
              </a:rPr>
              <a:t>全部作者</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姓名，不得篡改顺序</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lvl="1" indent="-342900">
              <a:spcBef>
                <a:spcPts val="600"/>
              </a:spcBef>
              <a:buClr>
                <a:schemeClr val="accent1"/>
              </a:buClr>
              <a:buFont typeface="Arial" panose="020B0604020202020204" pitchFamily="34" charset="0"/>
              <a:buChar cha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个人简历中的代表性论文应上传</a:t>
            </a:r>
            <a:r>
              <a:rPr lang="en-US" altLang="zh-CN" sz="2000" b="1" dirty="0">
                <a:solidFill>
                  <a:srgbClr val="FF0000"/>
                </a:solidFill>
                <a:latin typeface="微软雅黑" panose="020B0503020204020204" pitchFamily="34" charset="-122"/>
                <a:ea typeface="微软雅黑" panose="020B0503020204020204" pitchFamily="34" charset="-122"/>
              </a:rPr>
              <a:t>PDF</a:t>
            </a:r>
            <a:r>
              <a:rPr lang="zh-CN" altLang="en-US" sz="2000" b="1" dirty="0">
                <a:solidFill>
                  <a:srgbClr val="FF0000"/>
                </a:solidFill>
                <a:latin typeface="微软雅黑" panose="020B0503020204020204" pitchFamily="34" charset="-122"/>
                <a:ea typeface="微软雅黑" panose="020B0503020204020204" pitchFamily="34" charset="-122"/>
              </a:rPr>
              <a:t>全文</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（专著上传含有作者信息的</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PDF</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页面</a:t>
            </a:r>
            <a:r>
              <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l">
              <a:spcBef>
                <a:spcPts val="600"/>
              </a:spcBef>
              <a:buClr>
                <a:schemeClr val="accent1"/>
              </a:buClr>
              <a:buFont typeface="Arial" panose="020B0604020202020204" pitchFamily="34" charset="0"/>
              <a:buChar char="•"/>
            </a:pPr>
            <a:r>
              <a:rPr lang="zh-CN" altLang="en-US" sz="2000" b="1" dirty="0">
                <a:solidFill>
                  <a:srgbClr val="FF0000"/>
                </a:solidFill>
                <a:latin typeface="微软雅黑" panose="020B0503020204020204" pitchFamily="34" charset="-122"/>
                <a:ea typeface="微软雅黑" panose="020B0503020204020204" pitchFamily="34" charset="-122"/>
              </a:rPr>
              <a:t>已接收但未有</a:t>
            </a:r>
            <a:r>
              <a:rPr lang="en-US" altLang="zh-CN" sz="2000" b="1" dirty="0">
                <a:solidFill>
                  <a:srgbClr val="FF0000"/>
                </a:solidFill>
                <a:latin typeface="微软雅黑" panose="020B0503020204020204" pitchFamily="34" charset="-122"/>
                <a:ea typeface="微软雅黑" panose="020B0503020204020204" pitchFamily="34" charset="-122"/>
              </a:rPr>
              <a:t>DOI</a:t>
            </a:r>
            <a:r>
              <a:rPr lang="zh-CN" altLang="en-US" sz="2000" b="1" dirty="0">
                <a:solidFill>
                  <a:srgbClr val="FF0000"/>
                </a:solidFill>
                <a:latin typeface="微软雅黑" panose="020B0503020204020204" pitchFamily="34" charset="-122"/>
                <a:ea typeface="微软雅黑" panose="020B0503020204020204" pitchFamily="34" charset="-122"/>
              </a:rPr>
              <a:t>号的文章请提供接收函，以附件上传</a:t>
            </a:r>
          </a:p>
        </p:txBody>
      </p:sp>
      <p:pic>
        <p:nvPicPr>
          <p:cNvPr id="1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3608" y="915566"/>
            <a:ext cx="6533530" cy="169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1370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关于资金预算编制</a:t>
            </a:r>
          </a:p>
        </p:txBody>
      </p:sp>
      <p:pic>
        <p:nvPicPr>
          <p:cNvPr id="1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9217" y="835312"/>
            <a:ext cx="3528392" cy="41959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9"/>
          <p:cNvSpPr txBox="1">
            <a:spLocks noChangeArrowheads="1"/>
          </p:cNvSpPr>
          <p:nvPr/>
        </p:nvSpPr>
        <p:spPr bwMode="auto">
          <a:xfrm>
            <a:off x="4499992" y="1059582"/>
            <a:ext cx="4536504" cy="1754326"/>
          </a:xfrm>
          <a:prstGeom prst="rect">
            <a:avLst/>
          </a:prstGeom>
          <a:noFill/>
          <a:ln w="28575">
            <a:noFill/>
            <a:prstDash val="solid"/>
            <a:miter lim="800000"/>
            <a:headEnd/>
            <a:tailEnd/>
          </a:ln>
        </p:spPr>
        <p:txBody>
          <a:bodyPr wrap="square">
            <a:spAutoFit/>
          </a:bodyPr>
          <a:lstStyle>
            <a:defPPr>
              <a:defRPr lang="zh-CN"/>
            </a:defPPr>
            <a:lvl1pPr eaLnBrk="1" hangingPunct="1">
              <a:defRPr sz="4000">
                <a:solidFill>
                  <a:srgbClr val="FFFF00"/>
                </a:solidFill>
                <a:ea typeface="微软雅黑"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itchFamily="34" charset="-122"/>
              </a:rPr>
              <a:t>预算均衡：</a:t>
            </a:r>
            <a:r>
              <a:rPr lang="zh-CN" altLang="en-US" sz="1800" b="1" dirty="0">
                <a:solidFill>
                  <a:schemeClr val="tx1">
                    <a:lumMod val="65000"/>
                    <a:lumOff val="35000"/>
                  </a:schemeClr>
                </a:solidFill>
                <a:latin typeface="微软雅黑" pitchFamily="34" charset="-122"/>
              </a:rPr>
              <a:t>按需申请购置</a:t>
            </a:r>
            <a:endParaRPr lang="en-US" altLang="zh-CN" sz="1800" b="1" dirty="0">
              <a:solidFill>
                <a:schemeClr val="tx1">
                  <a:lumMod val="65000"/>
                  <a:lumOff val="35000"/>
                </a:schemeClr>
              </a:solidFill>
              <a:latin typeface="微软雅黑" pitchFamily="34" charset="-122"/>
            </a:endParaRPr>
          </a:p>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itchFamily="34" charset="-122"/>
              </a:rPr>
              <a:t>不设比例：</a:t>
            </a:r>
            <a:r>
              <a:rPr lang="zh-CN" altLang="en-US" sz="1800" b="1" dirty="0">
                <a:solidFill>
                  <a:schemeClr val="tx1">
                    <a:lumMod val="65000"/>
                    <a:lumOff val="35000"/>
                  </a:schemeClr>
                </a:solidFill>
                <a:latin typeface="微软雅黑" pitchFamily="34" charset="-122"/>
              </a:rPr>
              <a:t>直接费科目：设备费、业务费、劳务费</a:t>
            </a:r>
            <a:endParaRPr lang="en-US" altLang="zh-CN" sz="1800" b="1" dirty="0">
              <a:solidFill>
                <a:schemeClr val="tx1">
                  <a:lumMod val="65000"/>
                  <a:lumOff val="35000"/>
                </a:schemeClr>
              </a:solidFill>
              <a:latin typeface="微软雅黑" pitchFamily="34" charset="-122"/>
            </a:endParaRPr>
          </a:p>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itchFamily="34" charset="-122"/>
              </a:rPr>
              <a:t>预算说明：</a:t>
            </a:r>
            <a:r>
              <a:rPr lang="zh-CN" altLang="en-US" sz="1800" b="1" dirty="0">
                <a:solidFill>
                  <a:schemeClr val="tx1">
                    <a:lumMod val="65000"/>
                    <a:lumOff val="35000"/>
                  </a:schemeClr>
                </a:solidFill>
                <a:latin typeface="微软雅黑" pitchFamily="34" charset="-122"/>
              </a:rPr>
              <a:t>相符性、相关性、合理性、基本测算依据，单价超过</a:t>
            </a:r>
            <a:r>
              <a:rPr lang="en-US" altLang="zh-CN" sz="1800" b="1" dirty="0">
                <a:solidFill>
                  <a:schemeClr val="tx1">
                    <a:lumMod val="65000"/>
                    <a:lumOff val="35000"/>
                  </a:schemeClr>
                </a:solidFill>
                <a:latin typeface="微软雅黑" pitchFamily="34" charset="-122"/>
              </a:rPr>
              <a:t>50</a:t>
            </a:r>
            <a:r>
              <a:rPr lang="zh-CN" altLang="en-US" sz="1800" b="1" dirty="0">
                <a:solidFill>
                  <a:schemeClr val="tx1">
                    <a:lumMod val="65000"/>
                    <a:lumOff val="35000"/>
                  </a:schemeClr>
                </a:solidFill>
                <a:latin typeface="微软雅黑" pitchFamily="34" charset="-122"/>
              </a:rPr>
              <a:t>万设备费详细说明</a:t>
            </a:r>
            <a:endParaRPr lang="en-US" altLang="zh-CN" sz="1800" b="1" dirty="0">
              <a:solidFill>
                <a:schemeClr val="tx1">
                  <a:lumMod val="65000"/>
                  <a:lumOff val="35000"/>
                </a:schemeClr>
              </a:solidFill>
              <a:latin typeface="微软雅黑" pitchFamily="34" charset="-122"/>
            </a:endParaRPr>
          </a:p>
        </p:txBody>
      </p:sp>
      <p:sp>
        <p:nvSpPr>
          <p:cNvPr id="13" name="椭圆 12"/>
          <p:cNvSpPr/>
          <p:nvPr/>
        </p:nvSpPr>
        <p:spPr>
          <a:xfrm>
            <a:off x="971600" y="1005922"/>
            <a:ext cx="503982" cy="47607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endParaRPr lang="zh-CN" altLang="en-US" sz="1600" b="1">
              <a:solidFill>
                <a:schemeClr val="bg1"/>
              </a:solidFill>
              <a:latin typeface="微软雅黑" pitchFamily="34" charset="-122"/>
              <a:ea typeface="微软雅黑" pitchFamily="34" charset="-122"/>
              <a:cs typeface="Lao UI" pitchFamily="34" charset="0"/>
            </a:endParaRPr>
          </a:p>
        </p:txBody>
      </p:sp>
      <p:sp>
        <p:nvSpPr>
          <p:cNvPr id="14" name="矩形 13"/>
          <p:cNvSpPr/>
          <p:nvPr/>
        </p:nvSpPr>
        <p:spPr>
          <a:xfrm>
            <a:off x="4572000" y="4515966"/>
            <a:ext cx="4320480" cy="369332"/>
          </a:xfrm>
          <a:prstGeom prst="rect">
            <a:avLst/>
          </a:prstGeom>
          <a:solidFill>
            <a:schemeClr val="accent1"/>
          </a:solidFill>
        </p:spPr>
        <p:txBody>
          <a:bodyPr wrap="square">
            <a:spAutoFit/>
          </a:bodyPr>
          <a:lstStyle/>
          <a:p>
            <a:pPr algn="ctr">
              <a:lnSpc>
                <a:spcPct val="90000"/>
              </a:lnSpc>
              <a:spcBef>
                <a:spcPct val="20000"/>
              </a:spcBef>
              <a:buClr>
                <a:srgbClr val="FF0000"/>
              </a:buClr>
              <a:buSzPct val="100000"/>
            </a:pPr>
            <a:r>
              <a:rPr lang="zh-CN" altLang="en-US" sz="2000" b="1" dirty="0">
                <a:solidFill>
                  <a:schemeClr val="bg1"/>
                </a:solidFill>
                <a:latin typeface="微软雅黑" pitchFamily="34" charset="-122"/>
                <a:ea typeface="微软雅黑" pitchFamily="34" charset="-122"/>
              </a:rPr>
              <a:t>预算说明：不宜过长（</a:t>
            </a:r>
            <a:r>
              <a:rPr lang="en-US" altLang="zh-CN" sz="2000" b="1" dirty="0">
                <a:solidFill>
                  <a:schemeClr val="bg1"/>
                </a:solidFill>
                <a:latin typeface="微软雅黑" pitchFamily="34" charset="-122"/>
                <a:ea typeface="微软雅黑" pitchFamily="34" charset="-122"/>
              </a:rPr>
              <a:t>1</a:t>
            </a:r>
            <a:r>
              <a:rPr lang="zh-CN" altLang="en-US" sz="2000" b="1" dirty="0">
                <a:solidFill>
                  <a:schemeClr val="bg1"/>
                </a:solidFill>
                <a:latin typeface="微软雅黑" pitchFamily="34" charset="-122"/>
                <a:ea typeface="微软雅黑" pitchFamily="34" charset="-122"/>
              </a:rPr>
              <a:t>页纸内）</a:t>
            </a:r>
            <a:endParaRPr lang="en-US" altLang="zh-CN" sz="2000" b="1" dirty="0">
              <a:solidFill>
                <a:schemeClr val="bg1"/>
              </a:solidFill>
              <a:latin typeface="微软雅黑" pitchFamily="34" charset="-122"/>
              <a:ea typeface="微软雅黑" pitchFamily="34" charset="-122"/>
            </a:endParaRPr>
          </a:p>
        </p:txBody>
      </p:sp>
      <p:sp>
        <p:nvSpPr>
          <p:cNvPr id="15" name="矩形 14"/>
          <p:cNvSpPr/>
          <p:nvPr/>
        </p:nvSpPr>
        <p:spPr>
          <a:xfrm>
            <a:off x="4572000" y="3094850"/>
            <a:ext cx="4320480" cy="1323439"/>
          </a:xfrm>
          <a:prstGeom prst="rect">
            <a:avLst/>
          </a:prstGeom>
          <a:solidFill>
            <a:schemeClr val="bg1">
              <a:lumMod val="95000"/>
            </a:schemeClr>
          </a:solidFill>
          <a:ln>
            <a:noFill/>
          </a:ln>
        </p:spPr>
        <p:txBody>
          <a:bodyPr wrap="square">
            <a:spAutoFit/>
          </a:bodyPr>
          <a:lstStyle/>
          <a:p>
            <a:pPr marL="0" lvl="1" indent="0" algn="just" eaLnBrk="1" hangingPunct="1">
              <a:spcBef>
                <a:spcPct val="20000"/>
              </a:spcBef>
              <a:buClr>
                <a:srgbClr val="FF0000"/>
              </a:buClr>
              <a:buSzPct val="100000"/>
            </a:pPr>
            <a:r>
              <a:rPr lang="zh-CN" altLang="en-US" sz="2000" b="1" dirty="0">
                <a:solidFill>
                  <a:srgbClr val="01378F"/>
                </a:solidFill>
                <a:latin typeface="微软雅黑" pitchFamily="34" charset="-122"/>
                <a:ea typeface="微软雅黑" pitchFamily="34" charset="-122"/>
              </a:rPr>
              <a:t>多个单位共同承担一个项目的，需分别编制项目资金预算，并由申请人汇总编制，并在预算说明表中说明是否外拨以及外拨金额（建议按照比例）</a:t>
            </a:r>
            <a:endParaRPr lang="en-US" altLang="zh-CN" sz="2000" b="1" dirty="0">
              <a:solidFill>
                <a:srgbClr val="01378F"/>
              </a:solidFill>
              <a:latin typeface="微软雅黑" pitchFamily="34" charset="-122"/>
              <a:ea typeface="微软雅黑" pitchFamily="34" charset="-122"/>
            </a:endParaRPr>
          </a:p>
        </p:txBody>
      </p:sp>
      <p:pic>
        <p:nvPicPr>
          <p:cNvPr id="16" name="图片 1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9714" y="1851670"/>
            <a:ext cx="3607398" cy="1944216"/>
          </a:xfrm>
          <a:prstGeom prst="rect">
            <a:avLst/>
          </a:prstGeom>
        </p:spPr>
      </p:pic>
    </p:spTree>
    <p:extLst>
      <p:ext uri="{BB962C8B-B14F-4D97-AF65-F5344CB8AC3E}">
        <p14:creationId xmlns="" xmlns:p14="http://schemas.microsoft.com/office/powerpoint/2010/main" val="149543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关于参与者信息采集</a:t>
            </a:r>
          </a:p>
        </p:txBody>
      </p:sp>
      <p:sp>
        <p:nvSpPr>
          <p:cNvPr id="7" name="矩形 6">
            <a:extLst>
              <a:ext uri="{FF2B5EF4-FFF2-40B4-BE49-F238E27FC236}">
                <a16:creationId xmlns="" xmlns:a16="http://schemas.microsoft.com/office/drawing/2014/main" id="{ADBA498B-471C-4DA9-B758-18F0102D8A34}"/>
              </a:ext>
            </a:extLst>
          </p:cNvPr>
          <p:cNvSpPr/>
          <p:nvPr/>
        </p:nvSpPr>
        <p:spPr>
          <a:xfrm>
            <a:off x="262467" y="750529"/>
            <a:ext cx="4885267" cy="3185487"/>
          </a:xfrm>
          <a:prstGeom prst="rect">
            <a:avLst/>
          </a:prstGeom>
        </p:spPr>
        <p:txBody>
          <a:bodyPr wrap="square">
            <a:spAutoFit/>
          </a:bodyPr>
          <a:lstStyle/>
          <a:p>
            <a:pPr marL="342900" indent="-342900">
              <a:lnSpc>
                <a:spcPct val="150000"/>
              </a:lnSpc>
              <a:buClr>
                <a:schemeClr val="accent1"/>
              </a:buClr>
              <a:buFont typeface="Wingdings" panose="05000000000000000000" pitchFamily="2" charset="2"/>
              <a:buChar char="l"/>
            </a:pPr>
            <a:r>
              <a:rPr lang="zh-CN" altLang="en-US" sz="1800" b="1" dirty="0">
                <a:solidFill>
                  <a:schemeClr val="accent1"/>
                </a:solidFill>
                <a:latin typeface="微软雅黑" panose="020B0503020204020204" pitchFamily="34" charset="-122"/>
                <a:ea typeface="微软雅黑" panose="020B0503020204020204" pitchFamily="34" charset="-122"/>
              </a:rPr>
              <a:t>主要参与者信息采集方式变化</a:t>
            </a:r>
          </a:p>
          <a:p>
            <a:pPr marL="800100" lvl="1" indent="-342900">
              <a:lnSpc>
                <a:spcPct val="150000"/>
              </a:lnSpc>
              <a:buClr>
                <a:schemeClr val="tx2"/>
              </a:buClr>
              <a:buFont typeface="Wingdings" panose="05000000000000000000" pitchFamily="2" charset="2"/>
              <a:buChar char="ü"/>
            </a:pPr>
            <a:r>
              <a:rPr lang="zh-CN" altLang="en-US" sz="1600" b="1" dirty="0">
                <a:solidFill>
                  <a:srgbClr val="01378F"/>
                </a:solidFill>
                <a:latin typeface="楷体" panose="02010609060101010101" pitchFamily="49" charset="-122"/>
                <a:ea typeface="楷体" panose="02010609060101010101" pitchFamily="49" charset="-122"/>
              </a:rPr>
              <a:t>改为与申请人相同的</a:t>
            </a:r>
            <a:r>
              <a:rPr lang="zh-CN" altLang="en-US" sz="1600" b="1" dirty="0">
                <a:solidFill>
                  <a:srgbClr val="FF0000"/>
                </a:solidFill>
                <a:latin typeface="楷体" panose="02010609060101010101" pitchFamily="49" charset="-122"/>
                <a:ea typeface="楷体" panose="02010609060101010101" pitchFamily="49" charset="-122"/>
              </a:rPr>
              <a:t>在线采集</a:t>
            </a:r>
            <a:r>
              <a:rPr lang="zh-CN" altLang="en-US" sz="1600" b="1" dirty="0">
                <a:solidFill>
                  <a:srgbClr val="01378F"/>
                </a:solidFill>
                <a:latin typeface="楷体" panose="02010609060101010101" pitchFamily="49" charset="-122"/>
                <a:ea typeface="楷体" panose="02010609060101010101" pitchFamily="49" charset="-122"/>
              </a:rPr>
              <a:t>方式</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申请人通过信息系统邀请</a:t>
            </a:r>
            <a:r>
              <a:rPr lang="zh-CN" altLang="en-US" sz="1600" b="1" dirty="0">
                <a:solidFill>
                  <a:srgbClr val="01378F"/>
                </a:solidFill>
                <a:latin typeface="楷体" panose="02010609060101010101" pitchFamily="49" charset="-122"/>
                <a:ea typeface="楷体" panose="02010609060101010101" pitchFamily="49" charset="-122"/>
              </a:rPr>
              <a:t>主要参与者在线填写个人简历并在信息系统生成</a:t>
            </a:r>
            <a:r>
              <a:rPr lang="en-US" altLang="zh-CN" sz="1600" b="1" dirty="0">
                <a:solidFill>
                  <a:srgbClr val="01378F"/>
                </a:solidFill>
                <a:latin typeface="楷体" panose="02010609060101010101" pitchFamily="49" charset="-122"/>
                <a:ea typeface="楷体" panose="02010609060101010101" pitchFamily="49" charset="-122"/>
              </a:rPr>
              <a:t>PDF</a:t>
            </a:r>
            <a:r>
              <a:rPr lang="zh-CN" altLang="en-US" sz="1600" b="1" dirty="0">
                <a:solidFill>
                  <a:srgbClr val="01378F"/>
                </a:solidFill>
                <a:latin typeface="楷体" panose="02010609060101010101" pitchFamily="49" charset="-122"/>
                <a:ea typeface="楷体" panose="02010609060101010101" pitchFamily="49" charset="-122"/>
              </a:rPr>
              <a:t>版简历</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申请人上传</a:t>
            </a:r>
            <a:r>
              <a:rPr lang="zh-CN" altLang="en-US" sz="1600" b="1" dirty="0">
                <a:solidFill>
                  <a:srgbClr val="01378F"/>
                </a:solidFill>
                <a:latin typeface="楷体" panose="02010609060101010101" pitchFamily="49" charset="-122"/>
                <a:ea typeface="楷体" panose="02010609060101010101" pitchFamily="49" charset="-122"/>
              </a:rPr>
              <a:t>主要参与者的</a:t>
            </a:r>
            <a:r>
              <a:rPr lang="en-US" altLang="zh-CN" sz="1600" b="1" dirty="0">
                <a:solidFill>
                  <a:srgbClr val="01378F"/>
                </a:solidFill>
                <a:latin typeface="楷体" panose="02010609060101010101" pitchFamily="49" charset="-122"/>
                <a:ea typeface="楷体" panose="02010609060101010101" pitchFamily="49" charset="-122"/>
              </a:rPr>
              <a:t>PDF</a:t>
            </a:r>
            <a:r>
              <a:rPr lang="zh-CN" altLang="en-US" sz="1600" b="1" dirty="0">
                <a:solidFill>
                  <a:srgbClr val="01378F"/>
                </a:solidFill>
                <a:latin typeface="楷体" panose="02010609060101010101" pitchFamily="49" charset="-122"/>
                <a:ea typeface="楷体" panose="02010609060101010101" pitchFamily="49" charset="-122"/>
              </a:rPr>
              <a:t>版简历</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主要参与者列表中不再列入学生</a:t>
            </a:r>
          </a:p>
          <a:p>
            <a:pPr marL="285750" indent="-285750">
              <a:lnSpc>
                <a:spcPct val="150000"/>
              </a:lnSpc>
              <a:buClr>
                <a:schemeClr val="accent1"/>
              </a:buClr>
              <a:buFont typeface="Wingdings" panose="05000000000000000000" pitchFamily="2" charset="2"/>
              <a:buChar char="l"/>
            </a:pPr>
            <a:r>
              <a:rPr lang="zh-CN" altLang="en-US" sz="1800" b="1" dirty="0">
                <a:solidFill>
                  <a:schemeClr val="accent1"/>
                </a:solidFill>
                <a:latin typeface="微软雅黑" panose="020B0503020204020204" pitchFamily="34" charset="-122"/>
                <a:ea typeface="微软雅黑" panose="020B0503020204020204" pitchFamily="34" charset="-122"/>
              </a:rPr>
              <a:t>申请书基本信息表中的合作研究单位信息由系统自动生成</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 xmlns:a16="http://schemas.microsoft.com/office/drawing/2014/main" id="{65429249-CA4B-45CC-91A0-960177A07630}"/>
              </a:ext>
            </a:extLst>
          </p:cNvPr>
          <p:cNvSpPr/>
          <p:nvPr/>
        </p:nvSpPr>
        <p:spPr>
          <a:xfrm>
            <a:off x="388961" y="3893291"/>
            <a:ext cx="8447964" cy="62411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800" b="1" dirty="0">
                <a:latin typeface="楷体" panose="02010609060101010101" pitchFamily="49" charset="-122"/>
                <a:ea typeface="楷体" panose="02010609060101010101" pitchFamily="49" charset="-122"/>
              </a:rPr>
              <a:t>通过上述措施，将彻底杜绝因“申请人或主要参与者填写的信息不一致”，而导致初审不通过的情况。</a:t>
            </a:r>
          </a:p>
        </p:txBody>
      </p:sp>
      <p:sp>
        <p:nvSpPr>
          <p:cNvPr id="9" name="矩形 8"/>
          <p:cNvSpPr/>
          <p:nvPr/>
        </p:nvSpPr>
        <p:spPr>
          <a:xfrm>
            <a:off x="5461000" y="1033499"/>
            <a:ext cx="3251200" cy="2308324"/>
          </a:xfrm>
          <a:prstGeom prst="rect">
            <a:avLst/>
          </a:prstGeom>
        </p:spPr>
        <p:txBody>
          <a:bodyPr wrap="square">
            <a:spAutoFit/>
          </a:bodyPr>
          <a:lstStyle/>
          <a:p>
            <a:r>
              <a:rPr lang="zh-CN" altLang="en-US" sz="2400" dirty="0" smtClean="0">
                <a:latin typeface="方正粗黑宋简体" pitchFamily="2" charset="-122"/>
                <a:ea typeface="方正粗黑宋简体" pitchFamily="2" charset="-122"/>
              </a:rPr>
              <a:t>对于</a:t>
            </a:r>
            <a:r>
              <a:rPr lang="zh-CN" altLang="en-US" sz="2400" dirty="0" smtClean="0">
                <a:solidFill>
                  <a:srgbClr val="FF0000"/>
                </a:solidFill>
                <a:latin typeface="方正粗黑宋简体" pitchFamily="2" charset="-122"/>
                <a:ea typeface="方正粗黑宋简体" pitchFamily="2" charset="-122"/>
              </a:rPr>
              <a:t>不具有高级专业技术职务（职称）的人员</a:t>
            </a:r>
            <a:r>
              <a:rPr lang="zh-CN" altLang="en-US" sz="2400" dirty="0" smtClean="0">
                <a:latin typeface="方正粗黑宋简体" pitchFamily="2" charset="-122"/>
                <a:ea typeface="方正粗黑宋简体" pitchFamily="2" charset="-122"/>
              </a:rPr>
              <a:t>，调整其限项申请规定</a:t>
            </a:r>
            <a:r>
              <a:rPr lang="zh-CN" altLang="en-US" sz="2400" dirty="0" smtClean="0">
                <a:latin typeface="方正粗黑宋简体" pitchFamily="2" charset="-122"/>
                <a:ea typeface="方正粗黑宋简体" pitchFamily="2" charset="-122"/>
              </a:rPr>
              <a:t>，</a:t>
            </a:r>
            <a:r>
              <a:rPr lang="zh-CN" altLang="en-US" sz="2400" dirty="0" smtClean="0">
                <a:solidFill>
                  <a:srgbClr val="FF0000"/>
                </a:solidFill>
                <a:latin typeface="方正粗黑宋简体" pitchFamily="2" charset="-122"/>
                <a:ea typeface="方正粗黑宋简体" pitchFamily="2" charset="-122"/>
              </a:rPr>
              <a:t>在</a:t>
            </a:r>
            <a:r>
              <a:rPr lang="zh-CN" altLang="en-US" sz="2400" dirty="0" smtClean="0">
                <a:solidFill>
                  <a:srgbClr val="FF0000"/>
                </a:solidFill>
                <a:latin typeface="方正粗黑宋简体" pitchFamily="2" charset="-122"/>
                <a:ea typeface="方正粗黑宋简体" pitchFamily="2" charset="-122"/>
              </a:rPr>
              <a:t>研</a:t>
            </a:r>
            <a:r>
              <a:rPr lang="en-US" altLang="zh-CN" sz="2400" dirty="0" smtClean="0">
                <a:solidFill>
                  <a:srgbClr val="FF0000"/>
                </a:solidFill>
                <a:latin typeface="方正粗黑宋简体" pitchFamily="2" charset="-122"/>
                <a:ea typeface="方正粗黑宋简体" pitchFamily="2" charset="-122"/>
              </a:rPr>
              <a:t>+</a:t>
            </a:r>
            <a:r>
              <a:rPr lang="zh-CN" altLang="en-US" sz="2400" dirty="0" smtClean="0">
                <a:solidFill>
                  <a:srgbClr val="FF0000"/>
                </a:solidFill>
                <a:latin typeface="方正粗黑宋简体" pitchFamily="2" charset="-122"/>
                <a:ea typeface="方正粗黑宋简体" pitchFamily="2" charset="-122"/>
              </a:rPr>
              <a:t>申请限</a:t>
            </a:r>
            <a:r>
              <a:rPr lang="en-US" altLang="zh-CN" sz="2400" dirty="0" smtClean="0">
                <a:solidFill>
                  <a:srgbClr val="FF0000"/>
                </a:solidFill>
                <a:latin typeface="方正粗黑宋简体" pitchFamily="2" charset="-122"/>
                <a:ea typeface="方正粗黑宋简体" pitchFamily="2" charset="-122"/>
              </a:rPr>
              <a:t>1</a:t>
            </a:r>
            <a:r>
              <a:rPr lang="zh-CN" altLang="en-US" sz="2400" dirty="0" smtClean="0">
                <a:solidFill>
                  <a:srgbClr val="FF0000"/>
                </a:solidFill>
                <a:latin typeface="方正粗黑宋简体" pitchFamily="2" charset="-122"/>
                <a:ea typeface="方正粗黑宋简体" pitchFamily="2" charset="-122"/>
              </a:rPr>
              <a:t>项，参与申请限</a:t>
            </a:r>
            <a:r>
              <a:rPr lang="en-US" altLang="zh-CN" sz="2400" dirty="0" smtClean="0">
                <a:solidFill>
                  <a:srgbClr val="FF0000"/>
                </a:solidFill>
                <a:latin typeface="方正粗黑宋简体" pitchFamily="2" charset="-122"/>
                <a:ea typeface="方正粗黑宋简体" pitchFamily="2" charset="-122"/>
              </a:rPr>
              <a:t>2</a:t>
            </a:r>
            <a:r>
              <a:rPr lang="zh-CN" altLang="en-US" sz="2400" dirty="0" smtClean="0">
                <a:solidFill>
                  <a:srgbClr val="FF0000"/>
                </a:solidFill>
                <a:latin typeface="方正粗黑宋简体" pitchFamily="2" charset="-122"/>
                <a:ea typeface="方正粗黑宋简体" pitchFamily="2" charset="-122"/>
              </a:rPr>
              <a:t>项</a:t>
            </a:r>
            <a:r>
              <a:rPr lang="zh-CN" altLang="en-US" sz="2400" dirty="0" smtClean="0">
                <a:latin typeface="方正粗黑宋简体" pitchFamily="2" charset="-122"/>
                <a:ea typeface="方正粗黑宋简体" pitchFamily="2" charset="-122"/>
              </a:rPr>
              <a:t>，</a:t>
            </a:r>
            <a:r>
              <a:rPr lang="en-US" sz="2400" dirty="0" smtClean="0">
                <a:latin typeface="方正粗黑宋简体" pitchFamily="2" charset="-122"/>
                <a:ea typeface="方正粗黑宋简体" pitchFamily="2" charset="-122"/>
              </a:rPr>
              <a:t>2022</a:t>
            </a:r>
            <a:r>
              <a:rPr lang="zh-CN" altLang="en-US" sz="2400" dirty="0" smtClean="0">
                <a:latin typeface="方正粗黑宋简体" pitchFamily="2" charset="-122"/>
                <a:ea typeface="方正粗黑宋简体" pitchFamily="2" charset="-122"/>
              </a:rPr>
              <a:t>之前的参与项目不算；</a:t>
            </a:r>
            <a:endParaRPr lang="zh-CN" altLang="en-US" sz="2400" dirty="0">
              <a:latin typeface="方正粗黑宋简体" pitchFamily="2" charset="-122"/>
              <a:ea typeface="方正粗黑宋简体" pitchFamily="2" charset="-122"/>
            </a:endParaRPr>
          </a:p>
        </p:txBody>
      </p:sp>
    </p:spTree>
    <p:extLst>
      <p:ext uri="{BB962C8B-B14F-4D97-AF65-F5344CB8AC3E}">
        <p14:creationId xmlns="" xmlns:p14="http://schemas.microsoft.com/office/powerpoint/2010/main" val="209543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336175"/>
            <a:ext cx="1548004" cy="322732"/>
            <a:chOff x="0" y="336175"/>
            <a:chExt cx="1548004" cy="356348"/>
          </a:xfrm>
        </p:grpSpPr>
        <p:sp>
          <p:nvSpPr>
            <p:cNvPr id="16" name="矩形 15"/>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标题 1"/>
          <p:cNvSpPr txBox="1">
            <a:spLocks/>
          </p:cNvSpPr>
          <p:nvPr/>
        </p:nvSpPr>
        <p:spPr>
          <a:xfrm>
            <a:off x="1596931" y="246630"/>
            <a:ext cx="729829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关于参与人参加项目确认信息</a:t>
            </a:r>
          </a:p>
        </p:txBody>
      </p:sp>
      <p:pic>
        <p:nvPicPr>
          <p:cNvPr id="11" name="Picture 3"/>
          <p:cNvPicPr>
            <a:picLocks noChangeAspect="1" noChangeArrowheads="1"/>
          </p:cNvPicPr>
          <p:nvPr/>
        </p:nvPicPr>
        <p:blipFill>
          <a:blip r:embed="rId2"/>
          <a:srcRect/>
          <a:stretch>
            <a:fillRect/>
          </a:stretch>
        </p:blipFill>
        <p:spPr bwMode="auto">
          <a:xfrm>
            <a:off x="0" y="915566"/>
            <a:ext cx="4391025" cy="4010025"/>
          </a:xfrm>
          <a:prstGeom prst="rect">
            <a:avLst/>
          </a:prstGeom>
          <a:noFill/>
        </p:spPr>
      </p:pic>
      <p:sp>
        <p:nvSpPr>
          <p:cNvPr id="14" name="矩形 13">
            <a:extLst>
              <a:ext uri="{FF2B5EF4-FFF2-40B4-BE49-F238E27FC236}">
                <a16:creationId xmlns="" xmlns:a16="http://schemas.microsoft.com/office/drawing/2014/main" id="{EFA3A591-6BD7-4C5E-B2DA-5F20775F47DF}"/>
              </a:ext>
            </a:extLst>
          </p:cNvPr>
          <p:cNvSpPr/>
          <p:nvPr/>
        </p:nvSpPr>
        <p:spPr>
          <a:xfrm>
            <a:off x="4812322" y="915566"/>
            <a:ext cx="3725700" cy="58105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none">
            <a:spAutoFit/>
          </a:bodyPr>
          <a:lstStyle/>
          <a:p>
            <a:pPr>
              <a:lnSpc>
                <a:spcPct val="150000"/>
              </a:lnSpc>
              <a:spcBef>
                <a:spcPts val="600"/>
              </a:spcBef>
              <a:spcAft>
                <a:spcPts val="600"/>
              </a:spcAft>
            </a:pPr>
            <a:r>
              <a:rPr lang="en-US" altLang="zh-CN" sz="2400" b="1" dirty="0" err="1">
                <a:solidFill>
                  <a:srgbClr val="FF0000"/>
                </a:solidFill>
                <a:latin typeface="微软雅黑" panose="020B0503020204020204" pitchFamily="34" charset="-122"/>
                <a:ea typeface="微软雅黑" panose="020B0503020204020204" pitchFamily="34" charset="-122"/>
                <a:cs typeface="微软雅黑" pitchFamily="18" charset="0"/>
              </a:rPr>
              <a:t>参加人</a:t>
            </a:r>
            <a:r>
              <a:rPr lang="en-US" altLang="zh-CN" sz="2400" b="1" dirty="0">
                <a:solidFill>
                  <a:srgbClr val="FF0000"/>
                </a:solidFill>
                <a:latin typeface="微软雅黑" panose="020B0503020204020204" pitchFamily="34" charset="-122"/>
                <a:ea typeface="微软雅黑" panose="020B0503020204020204" pitchFamily="34" charset="-122"/>
                <a:cs typeface="Times New Roman" pitchFamily="18" charset="0"/>
              </a:rPr>
              <a:t> &amp; </a:t>
            </a:r>
            <a:r>
              <a:rPr lang="en-US" altLang="zh-CN" sz="2400" b="1" dirty="0" err="1">
                <a:solidFill>
                  <a:srgbClr val="FF0000"/>
                </a:solidFill>
                <a:latin typeface="微软雅黑" panose="020B0503020204020204" pitchFamily="34" charset="-122"/>
                <a:ea typeface="微软雅黑" panose="020B0503020204020204" pitchFamily="34" charset="-122"/>
                <a:cs typeface="微软雅黑" pitchFamily="18" charset="0"/>
              </a:rPr>
              <a:t>合作单位联系人</a:t>
            </a:r>
            <a:endParaRPr lang="en-US" altLang="zh-CN" sz="2000" b="1" dirty="0">
              <a:solidFill>
                <a:srgbClr val="FF0000"/>
              </a:solidFill>
              <a:latin typeface="微软雅黑" panose="020B0503020204020204" pitchFamily="34" charset="-122"/>
              <a:ea typeface="微软雅黑" panose="020B0503020204020204" pitchFamily="34" charset="-122"/>
              <a:cs typeface="微软雅黑" pitchFamily="18" charset="0"/>
            </a:endParaRPr>
          </a:p>
        </p:txBody>
      </p:sp>
      <p:sp>
        <p:nvSpPr>
          <p:cNvPr id="19" name="TextBox 1"/>
          <p:cNvSpPr txBox="1"/>
          <p:nvPr/>
        </p:nvSpPr>
        <p:spPr>
          <a:xfrm>
            <a:off x="4321378" y="1941713"/>
            <a:ext cx="4707588" cy="2585323"/>
          </a:xfrm>
          <a:prstGeom prst="rect">
            <a:avLst/>
          </a:prstGeom>
          <a:solidFill>
            <a:schemeClr val="bg1">
              <a:lumMod val="95000"/>
            </a:schemeClr>
          </a:solidFill>
        </p:spPr>
        <p:txBody>
          <a:bodyPr wrap="square" lIns="0" tIns="0" rIns="0" rtlCol="0">
            <a:spAutoFit/>
          </a:bodyPr>
          <a:lstStyle/>
          <a:p>
            <a:pPr>
              <a:lnSpc>
                <a:spcPct val="150000"/>
              </a:lnSpc>
              <a:spcBef>
                <a:spcPts val="600"/>
              </a:spcBef>
              <a:spcAft>
                <a:spcPts val="600"/>
              </a:spcAft>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依托单位确认申请书后，系统给参加人与合作单位联系人发送参与项目</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邮件通知</a:t>
            </a:r>
            <a:endParaRPr lang="en-US" altLang="zh-CN" sz="1800" b="1" dirty="0">
              <a:solidFill>
                <a:srgbClr val="FF0000"/>
              </a:solidFill>
              <a:latin typeface="微软雅黑" panose="020B0503020204020204" pitchFamily="34" charset="-122"/>
              <a:ea typeface="微软雅黑" panose="020B0503020204020204" pitchFamily="34" charset="-122"/>
              <a:cs typeface="微软雅黑" pitchFamily="18" charset="0"/>
            </a:endParaRPr>
          </a:p>
          <a:p>
            <a:pPr marL="285750" indent="-285750">
              <a:lnSpc>
                <a:spcPct val="150000"/>
              </a:lnSpc>
              <a:spcBef>
                <a:spcPts val="600"/>
              </a:spcBef>
              <a:spcAft>
                <a:spcPts val="600"/>
              </a:spcAft>
              <a:buFont typeface="Arial" pitchFamily="34" charset="0"/>
              <a:buChar char="•"/>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邮件包含</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承诺书与确认信息</a:t>
            </a:r>
          </a:p>
          <a:p>
            <a:pPr marL="285750" indent="-285750">
              <a:lnSpc>
                <a:spcPct val="150000"/>
              </a:lnSpc>
              <a:spcBef>
                <a:spcPts val="600"/>
              </a:spcBef>
              <a:spcAft>
                <a:spcPts val="600"/>
              </a:spcAft>
              <a:buFont typeface="Arial" pitchFamily="34" charset="0"/>
              <a:buChar char="•"/>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点击</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邮件中的链接</a:t>
            </a:r>
            <a:r>
              <a:rPr lang="en-US" altLang="zh-CN" sz="1800" b="1" dirty="0">
                <a:latin typeface="微软雅黑" panose="020B0503020204020204" pitchFamily="34" charset="-122"/>
                <a:ea typeface="微软雅黑" panose="020B0503020204020204" pitchFamily="34" charset="-122"/>
                <a:cs typeface="Times New Roman" pitchFamily="18" charset="0"/>
              </a:rPr>
              <a:t> </a:t>
            </a:r>
            <a:r>
              <a:rPr lang="en-US" altLang="zh-CN" sz="1800" b="1" dirty="0">
                <a:solidFill>
                  <a:srgbClr val="FF0000"/>
                </a:solidFill>
                <a:latin typeface="微软雅黑" panose="020B0503020204020204" pitchFamily="34" charset="-122"/>
                <a:ea typeface="微软雅黑" panose="020B0503020204020204" pitchFamily="34" charset="-122"/>
                <a:cs typeface="微软雅黑" pitchFamily="18" charset="0"/>
              </a:rPr>
              <a:t>OR</a:t>
            </a:r>
            <a:r>
              <a:rPr lang="en-US" altLang="zh-CN" sz="1800" b="1" dirty="0">
                <a:latin typeface="微软雅黑" panose="020B0503020204020204" pitchFamily="34" charset="-122"/>
                <a:ea typeface="微软雅黑" panose="020B0503020204020204" pitchFamily="34" charset="-122"/>
                <a:cs typeface="Times New Roman" pitchFamily="18" charset="0"/>
              </a:rPr>
              <a:t> </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扫描二维码</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进行确认</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a:p>
            <a:pPr marL="285750" indent="-285750">
              <a:lnSpc>
                <a:spcPct val="150000"/>
              </a:lnSpc>
              <a:spcBef>
                <a:spcPts val="600"/>
              </a:spcBef>
              <a:spcAft>
                <a:spcPts val="600"/>
              </a:spcAft>
              <a:buFont typeface="Arial" pitchFamily="34" charset="0"/>
              <a:buChar char="•"/>
              <a:tabLst>
                <a:tab pos="190500" algn="l"/>
                <a:tab pos="3810000" algn="l"/>
              </a:tabLst>
            </a:pPr>
            <a:r>
              <a:rPr lang="zh-CN" altLang="en-US" sz="1800" b="1" dirty="0">
                <a:solidFill>
                  <a:srgbClr val="FF0000"/>
                </a:solidFill>
                <a:latin typeface="微软雅黑" panose="020B0503020204020204" pitchFamily="34" charset="-122"/>
                <a:ea typeface="微软雅黑" panose="020B0503020204020204" pitchFamily="34" charset="-122"/>
              </a:rPr>
              <a:t>不确认视作自动同意</a:t>
            </a:r>
            <a:endParaRPr lang="en-US" altLang="zh-CN" sz="1200" b="1" dirty="0">
              <a:solidFill>
                <a:srgbClr val="FF0000"/>
              </a:solidFill>
              <a:latin typeface="微软雅黑" panose="020B0503020204020204" pitchFamily="34" charset="-122"/>
              <a:ea typeface="微软雅黑" panose="020B0503020204020204" pitchFamily="34" charset="-122"/>
              <a:cs typeface="微软雅黑" pitchFamily="18" charset="0"/>
            </a:endParaRPr>
          </a:p>
        </p:txBody>
      </p:sp>
      <p:sp>
        <p:nvSpPr>
          <p:cNvPr id="20" name="矩形 19">
            <a:extLst>
              <a:ext uri="{FF2B5EF4-FFF2-40B4-BE49-F238E27FC236}">
                <a16:creationId xmlns="" xmlns:a16="http://schemas.microsoft.com/office/drawing/2014/main" id="{141CB6BF-7289-4EAA-94FE-3C8DCB8F4D26}"/>
              </a:ext>
            </a:extLst>
          </p:cNvPr>
          <p:cNvSpPr/>
          <p:nvPr/>
        </p:nvSpPr>
        <p:spPr>
          <a:xfrm>
            <a:off x="4321378" y="1836000"/>
            <a:ext cx="4707588" cy="1057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 xmlns:a16="http://schemas.microsoft.com/office/drawing/2014/main" id="{5BC38C2C-5C4B-45C4-A3C4-7BCFF39306D3}"/>
              </a:ext>
            </a:extLst>
          </p:cNvPr>
          <p:cNvSpPr/>
          <p:nvPr/>
        </p:nvSpPr>
        <p:spPr>
          <a:xfrm>
            <a:off x="4321378" y="4443958"/>
            <a:ext cx="4707588" cy="1057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74830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关于科研诚信与规范</a:t>
            </a:r>
          </a:p>
        </p:txBody>
      </p:sp>
      <p:sp>
        <p:nvSpPr>
          <p:cNvPr id="2" name="矩形 1">
            <a:extLst>
              <a:ext uri="{FF2B5EF4-FFF2-40B4-BE49-F238E27FC236}">
                <a16:creationId xmlns="" xmlns:a16="http://schemas.microsoft.com/office/drawing/2014/main" id="{30FBAFA2-78FE-4751-9961-3275469BF39A}"/>
              </a:ext>
            </a:extLst>
          </p:cNvPr>
          <p:cNvSpPr/>
          <p:nvPr/>
        </p:nvSpPr>
        <p:spPr>
          <a:xfrm>
            <a:off x="400079" y="1248242"/>
            <a:ext cx="8497820" cy="3367397"/>
          </a:xfrm>
          <a:prstGeom prst="rect">
            <a:avLst/>
          </a:prstGeom>
        </p:spPr>
        <p:txBody>
          <a:bodyPr wrap="square">
            <a:spAutoFit/>
          </a:bodyPr>
          <a:lstStyle/>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a:t>
            </a:r>
            <a:r>
              <a:rPr lang="zh-CN" altLang="en-US" sz="1800" dirty="0">
                <a:solidFill>
                  <a:srgbClr val="FF0000"/>
                </a:solidFill>
                <a:latin typeface="微软雅黑" panose="020B0503020204020204" pitchFamily="34" charset="-122"/>
                <a:ea typeface="微软雅黑" panose="020B0503020204020204" pitchFamily="34" charset="-122"/>
              </a:rPr>
              <a:t>冒名申请</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，严禁编造虚假的申请人及主要参与者。</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严禁伪造或提供虚假信息。</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严禁抄袭剽窃或弄虚作假，严禁</a:t>
            </a:r>
            <a:r>
              <a:rPr lang="zh-CN" altLang="en-US" sz="1800" dirty="0">
                <a:solidFill>
                  <a:srgbClr val="FF0000"/>
                </a:solidFill>
                <a:latin typeface="微软雅黑" panose="020B0503020204020204" pitchFamily="34" charset="-122"/>
                <a:ea typeface="微软雅黑" panose="020B0503020204020204" pitchFamily="34" charset="-122"/>
              </a:rPr>
              <a:t>违反法律法规、伦理准则及科技安全</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等方面的有关规定。</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研究成果时</a:t>
            </a:r>
            <a:r>
              <a:rPr lang="zh-CN" altLang="en-US" sz="1800" dirty="0">
                <a:solidFill>
                  <a:srgbClr val="FF0000"/>
                </a:solidFill>
                <a:latin typeface="微软雅黑" panose="020B0503020204020204" pitchFamily="34" charset="-122"/>
                <a:ea typeface="微软雅黑" panose="020B0503020204020204" pitchFamily="34" charset="-122"/>
              </a:rPr>
              <a:t>署名全面准确，不得篡改作者顺序</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不得使用存在伪造、篡改、抄袭剽窃、委托“第三方”代写或代投以及同行评议造假等</a:t>
            </a:r>
            <a:r>
              <a:rPr lang="zh-CN" altLang="en-US" sz="1800" dirty="0">
                <a:solidFill>
                  <a:srgbClr val="FF0000"/>
                </a:solidFill>
                <a:latin typeface="微软雅黑" panose="020B0503020204020204" pitchFamily="34" charset="-122"/>
                <a:ea typeface="微软雅黑" panose="020B0503020204020204" pitchFamily="34" charset="-122"/>
              </a:rPr>
              <a:t>科研不端行为</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的研究成果作为基础申请科学基金项目。</a:t>
            </a:r>
          </a:p>
          <a:p>
            <a:pPr marL="342900" indent="-342900" algn="just">
              <a:lnSpc>
                <a:spcPct val="150000"/>
              </a:lnSpc>
              <a:spcBef>
                <a:spcPts val="0"/>
              </a:spcBef>
              <a:buClr>
                <a:schemeClr val="accent1"/>
              </a:buClr>
              <a:buFont typeface="Wingdings" panose="05000000000000000000" pitchFamily="2" charset="2"/>
              <a:buChar char="l"/>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2019</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年起，申请书中需提供：</a:t>
            </a:r>
            <a:r>
              <a:rPr lang="en-US" altLang="zh-CN" sz="1800" dirty="0">
                <a:solidFill>
                  <a:srgbClr val="FF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国家自然科学基金项目申请诚信承诺书</a:t>
            </a:r>
            <a:r>
              <a:rPr lang="en-US" altLang="zh-CN" sz="1800" dirty="0">
                <a:solidFill>
                  <a:srgbClr val="FF0000"/>
                </a:solidFill>
                <a:latin typeface="微软雅黑" panose="020B0503020204020204" pitchFamily="34" charset="-122"/>
                <a:ea typeface="微软雅黑" panose="020B0503020204020204" pitchFamily="34" charset="-122"/>
              </a:rPr>
              <a:t>》</a:t>
            </a:r>
          </a:p>
        </p:txBody>
      </p:sp>
      <p:sp>
        <p:nvSpPr>
          <p:cNvPr id="8" name="矩形 7">
            <a:extLst>
              <a:ext uri="{FF2B5EF4-FFF2-40B4-BE49-F238E27FC236}">
                <a16:creationId xmlns="" xmlns:a16="http://schemas.microsoft.com/office/drawing/2014/main" id="{1BAD6C08-BB77-493E-BFFA-D7553F2973EF}"/>
              </a:ext>
            </a:extLst>
          </p:cNvPr>
          <p:cNvSpPr/>
          <p:nvPr/>
        </p:nvSpPr>
        <p:spPr>
          <a:xfrm>
            <a:off x="1696661" y="722742"/>
            <a:ext cx="5904656" cy="461665"/>
          </a:xfrm>
          <a:prstGeom prst="rect">
            <a:avLst/>
          </a:prstGeom>
        </p:spPr>
        <p:txBody>
          <a:bodyPr wrap="square">
            <a:spAutoFit/>
          </a:bodyPr>
          <a:lstStyle/>
          <a:p>
            <a:pPr lvl="0" algn="ctr"/>
            <a:r>
              <a:rPr lang="en-US" altLang="zh-CN" sz="2400" b="1" dirty="0">
                <a:solidFill>
                  <a:schemeClr val="tx1">
                    <a:lumMod val="65000"/>
                    <a:lumOff val="35000"/>
                  </a:schemeClr>
                </a:solidFill>
                <a:latin typeface="微软雅黑" pitchFamily="34" charset="-122"/>
                <a:ea typeface="微软雅黑" pitchFamily="34" charset="-122"/>
              </a:rPr>
              <a:t>《</a:t>
            </a:r>
            <a:r>
              <a:rPr lang="zh-CN" altLang="en-US" sz="2400" b="1" dirty="0">
                <a:solidFill>
                  <a:schemeClr val="tx1">
                    <a:lumMod val="65000"/>
                    <a:lumOff val="35000"/>
                  </a:schemeClr>
                </a:solidFill>
                <a:latin typeface="微软雅黑" pitchFamily="34" charset="-122"/>
                <a:ea typeface="微软雅黑" pitchFamily="34" charset="-122"/>
              </a:rPr>
              <a:t>项目指南</a:t>
            </a:r>
            <a:r>
              <a:rPr lang="en-US" altLang="zh-CN" sz="2400" b="1" dirty="0">
                <a:solidFill>
                  <a:schemeClr val="tx1">
                    <a:lumMod val="65000"/>
                    <a:lumOff val="35000"/>
                  </a:schemeClr>
                </a:solidFill>
                <a:latin typeface="微软雅黑" pitchFamily="34" charset="-122"/>
                <a:ea typeface="微软雅黑" pitchFamily="34" charset="-122"/>
              </a:rPr>
              <a:t>》 </a:t>
            </a:r>
            <a:r>
              <a:rPr lang="zh-CN" altLang="en-US" sz="2400" b="1" dirty="0">
                <a:solidFill>
                  <a:schemeClr val="tx1">
                    <a:lumMod val="65000"/>
                    <a:lumOff val="35000"/>
                  </a:schemeClr>
                </a:solidFill>
                <a:latin typeface="微软雅黑" pitchFamily="34" charset="-122"/>
                <a:ea typeface="微软雅黑" pitchFamily="34" charset="-122"/>
              </a:rPr>
              <a:t>强调申请书科研诚信要求</a:t>
            </a:r>
            <a:endParaRPr lang="en-US" altLang="zh-CN" sz="2400" b="1"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 xmlns:p14="http://schemas.microsoft.com/office/powerpoint/2010/main" val="213477953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模板[1]</Template>
  <TotalTime>62711</TotalTime>
  <Words>1482</Words>
  <Application>Microsoft Office PowerPoint</Application>
  <PresentationFormat>全屏显示(16:9)</PresentationFormat>
  <Paragraphs>112</Paragraphs>
  <Slides>16</Slides>
  <Notes>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Calibri</vt:lpstr>
      <vt:lpstr>微软雅黑</vt:lpstr>
      <vt:lpstr>Wingdings</vt:lpstr>
      <vt:lpstr>楷体_GB2312</vt:lpstr>
      <vt:lpstr>Verdana</vt:lpstr>
      <vt:lpstr>Lao UI</vt:lpstr>
      <vt:lpstr>楷体</vt:lpstr>
      <vt:lpstr>方正粗黑宋简体</vt:lpstr>
      <vt:lpstr>Times New Roman</vt:lpstr>
      <vt:lpstr>Arial Unicode MS</vt:lpstr>
      <vt:lpstr>华文新魏</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Company>ustc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desperado</dc:creator>
  <cp:lastModifiedBy>ren</cp:lastModifiedBy>
  <cp:revision>2357</cp:revision>
  <cp:lastPrinted>2019-12-12T06:53:16Z</cp:lastPrinted>
  <dcterms:created xsi:type="dcterms:W3CDTF">2009-03-06T01:31:04Z</dcterms:created>
  <dcterms:modified xsi:type="dcterms:W3CDTF">2023-01-16T09:06:55Z</dcterms:modified>
</cp:coreProperties>
</file>